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701" r:id="rId2"/>
    <p:sldMasterId id="2147483753" r:id="rId3"/>
  </p:sldMasterIdLst>
  <p:notesMasterIdLst>
    <p:notesMasterId r:id="rId32"/>
  </p:notesMasterIdLst>
  <p:sldIdLst>
    <p:sldId id="256" r:id="rId4"/>
    <p:sldId id="259" r:id="rId5"/>
    <p:sldId id="3454" r:id="rId6"/>
    <p:sldId id="258" r:id="rId7"/>
    <p:sldId id="297" r:id="rId8"/>
    <p:sldId id="3439" r:id="rId9"/>
    <p:sldId id="3432" r:id="rId10"/>
    <p:sldId id="3433" r:id="rId11"/>
    <p:sldId id="263" r:id="rId12"/>
    <p:sldId id="261" r:id="rId13"/>
    <p:sldId id="272" r:id="rId14"/>
    <p:sldId id="273" r:id="rId15"/>
    <p:sldId id="3445" r:id="rId16"/>
    <p:sldId id="275" r:id="rId17"/>
    <p:sldId id="3440" r:id="rId18"/>
    <p:sldId id="277" r:id="rId19"/>
    <p:sldId id="278" r:id="rId20"/>
    <p:sldId id="279" r:id="rId21"/>
    <p:sldId id="3442" r:id="rId22"/>
    <p:sldId id="3446" r:id="rId23"/>
    <p:sldId id="281" r:id="rId24"/>
    <p:sldId id="3450" r:id="rId25"/>
    <p:sldId id="3451" r:id="rId26"/>
    <p:sldId id="283" r:id="rId27"/>
    <p:sldId id="3452" r:id="rId28"/>
    <p:sldId id="3453" r:id="rId29"/>
    <p:sldId id="287" r:id="rId30"/>
    <p:sldId id="289" r:id="rId31"/>
  </p:sldIdLst>
  <p:sldSz cx="12192000" cy="6858000"/>
  <p:notesSz cx="6858000" cy="9144000"/>
  <p:embeddedFontLs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Inter" panose="020B0604020202020204" charset="0"/>
      <p:regular r:id="rId37"/>
      <p:bold r:id="rId38"/>
    </p:embeddedFont>
    <p:embeddedFont>
      <p:font typeface="Nunito Sans ExtraBold" pitchFamily="2" charset="0"/>
      <p:bold r:id="rId39"/>
      <p:bold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oppins ExtraBold" panose="00000900000000000000" pitchFamily="2" charset="0"/>
      <p:bold r:id="rId45"/>
      <p:boldItalic r:id="rId46"/>
    </p:embeddedFont>
    <p:embeddedFont>
      <p:font typeface="Poppins Medium" panose="00000600000000000000" pitchFamily="2" charset="0"/>
      <p:regular r:id="rId47"/>
      <p:bold r:id="rId48"/>
      <p:italic r:id="rId49"/>
      <p:boldItalic r:id="rId50"/>
    </p:embeddedFont>
    <p:embeddedFont>
      <p:font typeface="Poppins SemiBold" panose="000007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6" roundtripDataSignature="AMtx7mjvwITj7FVeEagMTt0g7k/fGJyx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92C"/>
    <a:srgbClr val="ECA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111E3F-0DCA-42A5-8245-296B03D8F917}">
  <a:tblStyle styleId="{69111E3F-0DCA-42A5-8245-296B03D8F91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25" autoAdjust="0"/>
    <p:restoredTop sz="93700" autoAdjust="0"/>
  </p:normalViewPr>
  <p:slideViewPr>
    <p:cSldViewPr snapToGrid="0">
      <p:cViewPr varScale="1">
        <p:scale>
          <a:sx n="77" d="100"/>
          <a:sy n="77" d="100"/>
        </p:scale>
        <p:origin x="497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10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presProps" Target="presProps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110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5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108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6" Type="http://customschemas.google.com/relationships/presentationmetadata" Target="meta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3e3fb95b0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0" name="Google Shape;470;g1f3e3fb95b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f3e3fb95b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1f3e3fb95b0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g1f3e3fb95b0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f3e3fb95b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g1f3e3fb95b0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4" name="Google Shape;494;g1f3e3fb95b0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9300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7" name="Google Shape;547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725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Google Shape;5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2" name="Google Shape;5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3e3fb95b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1f3e3fb95b0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1" name="Google Shape;601;g1f3e3fb95b0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3e3fb95b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1f3e3fb95b0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1" name="Google Shape;601;g1f3e3fb95b0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01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f3e3fb95b0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8" name="Google Shape;628;g1f3e3fb95b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f3e3fb95b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g1f3e3fb95b0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7" name="Google Shape;637;g1f3e3fb95b0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f3e3fb95b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g1f3e3fb95b0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7" name="Google Shape;637;g1f3e3fb95b0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995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f3e3fb95b0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3" name="Google Shape;653;g1f3e3fb95b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f3e3fb95b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g1f3e3fb95b0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g1f3e3fb95b0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f3e3fb95b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g1f3e3fb95b0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g1f3e3fb95b0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610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f3e3fb95b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3" name="Google Shape;983;g1f3e3fb95b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867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161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3e3fb95b0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1f3e3fb95b0_0_4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endParaRPr/>
          </a:p>
        </p:txBody>
      </p:sp>
      <p:sp>
        <p:nvSpPr>
          <p:cNvPr id="364" name="Google Shape;364;g1f3e3fb95b0_0_4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Poppins"/>
              <a:buNone/>
              <a:defRPr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Poppins"/>
              <a:buNone/>
              <a:defRPr sz="3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sldNum" idx="12"/>
          </p:nvPr>
        </p:nvSpPr>
        <p:spPr>
          <a:xfrm>
            <a:off x="11353800" y="6390000"/>
            <a:ext cx="46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Poppins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sldNum" idx="12"/>
          </p:nvPr>
        </p:nvSpPr>
        <p:spPr>
          <a:xfrm>
            <a:off x="11353800" y="6390000"/>
            <a:ext cx="46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Poppins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sldNum" idx="12"/>
          </p:nvPr>
        </p:nvSpPr>
        <p:spPr>
          <a:xfrm>
            <a:off x="11353800" y="6390000"/>
            <a:ext cx="46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6"/>
          <p:cNvSpPr>
            <a:spLocks noGrp="1"/>
          </p:cNvSpPr>
          <p:nvPr>
            <p:ph type="pic" idx="2"/>
          </p:nvPr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28825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2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683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Poppins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6"/>
          <p:cNvSpPr txBox="1">
            <a:spLocks noGrp="1"/>
          </p:cNvSpPr>
          <p:nvPr>
            <p:ph type="sldNum" idx="12"/>
          </p:nvPr>
        </p:nvSpPr>
        <p:spPr>
          <a:xfrm>
            <a:off x="11353800" y="6390000"/>
            <a:ext cx="46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328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24893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bg>
      <p:bgPr>
        <a:blipFill dpi="0" rotWithShape="1">
          <a:blip r:embed="rId2">
            <a:alphaModFix amt="2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952ED-3AC1-24BA-DC04-C89F892DA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553" y="256825"/>
            <a:ext cx="9267316" cy="699457"/>
          </a:xfrm>
        </p:spPr>
        <p:txBody>
          <a:bodyPr anchor="ctr">
            <a:noAutofit/>
          </a:bodyPr>
          <a:lstStyle>
            <a:lvl1pPr algn="l">
              <a:defRPr sz="2800" b="1">
                <a:solidFill>
                  <a:srgbClr val="002A3C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6F9D18-2DB1-C810-2F94-66604351D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F91C3-BA22-B5E9-8392-91FC0E6B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AB881E-126A-7A74-B298-4517A922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oogle Shape;184;p25">
            <a:extLst>
              <a:ext uri="{FF2B5EF4-FFF2-40B4-BE49-F238E27FC236}">
                <a16:creationId xmlns:a16="http://schemas.microsoft.com/office/drawing/2014/main" id="{B8F208CD-9DD1-4FFF-3ADF-FC95145957CC}"/>
              </a:ext>
            </a:extLst>
          </p:cNvPr>
          <p:cNvGrpSpPr/>
          <p:nvPr userDrawn="1"/>
        </p:nvGrpSpPr>
        <p:grpSpPr>
          <a:xfrm>
            <a:off x="0" y="6741043"/>
            <a:ext cx="12192000" cy="116959"/>
            <a:chOff x="0" y="6756401"/>
            <a:chExt cx="12192000" cy="110066"/>
          </a:xfrm>
        </p:grpSpPr>
        <p:sp>
          <p:nvSpPr>
            <p:cNvPr id="8" name="Google Shape;185;p25">
              <a:extLst>
                <a:ext uri="{FF2B5EF4-FFF2-40B4-BE49-F238E27FC236}">
                  <a16:creationId xmlns:a16="http://schemas.microsoft.com/office/drawing/2014/main" id="{373DFC1D-C61A-BC81-6157-F186C08F0943}"/>
                </a:ext>
              </a:extLst>
            </p:cNvPr>
            <p:cNvSpPr/>
            <p:nvPr/>
          </p:nvSpPr>
          <p:spPr>
            <a:xfrm>
              <a:off x="0" y="6756401"/>
              <a:ext cx="2873676" cy="110066"/>
            </a:xfrm>
            <a:prstGeom prst="rect">
              <a:avLst/>
            </a:prstGeom>
            <a:solidFill>
              <a:srgbClr val="152E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6;p25">
              <a:extLst>
                <a:ext uri="{FF2B5EF4-FFF2-40B4-BE49-F238E27FC236}">
                  <a16:creationId xmlns:a16="http://schemas.microsoft.com/office/drawing/2014/main" id="{BF8D3B3D-CCF7-07A3-F234-BEAFEA78F32A}"/>
                </a:ext>
              </a:extLst>
            </p:cNvPr>
            <p:cNvSpPr/>
            <p:nvPr/>
          </p:nvSpPr>
          <p:spPr>
            <a:xfrm>
              <a:off x="2861208" y="6756401"/>
              <a:ext cx="3139619" cy="110066"/>
            </a:xfrm>
            <a:prstGeom prst="rect">
              <a:avLst/>
            </a:prstGeom>
            <a:solidFill>
              <a:srgbClr val="0362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7;p25">
              <a:extLst>
                <a:ext uri="{FF2B5EF4-FFF2-40B4-BE49-F238E27FC236}">
                  <a16:creationId xmlns:a16="http://schemas.microsoft.com/office/drawing/2014/main" id="{780A4AA2-4FB9-FE98-93D7-7888C089D7AC}"/>
                </a:ext>
              </a:extLst>
            </p:cNvPr>
            <p:cNvSpPr/>
            <p:nvPr/>
          </p:nvSpPr>
          <p:spPr>
            <a:xfrm>
              <a:off x="6002341" y="6756401"/>
              <a:ext cx="3139619" cy="110066"/>
            </a:xfrm>
            <a:prstGeom prst="rect">
              <a:avLst/>
            </a:prstGeom>
            <a:solidFill>
              <a:srgbClr val="C48F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8;p25">
              <a:extLst>
                <a:ext uri="{FF2B5EF4-FFF2-40B4-BE49-F238E27FC236}">
                  <a16:creationId xmlns:a16="http://schemas.microsoft.com/office/drawing/2014/main" id="{DDCD728D-D5E2-063C-24A2-0DF02EF834C8}"/>
                </a:ext>
              </a:extLst>
            </p:cNvPr>
            <p:cNvSpPr/>
            <p:nvPr/>
          </p:nvSpPr>
          <p:spPr>
            <a:xfrm>
              <a:off x="9143475" y="6756401"/>
              <a:ext cx="3048525" cy="110066"/>
            </a:xfrm>
            <a:prstGeom prst="rect">
              <a:avLst/>
            </a:prstGeom>
            <a:solidFill>
              <a:srgbClr val="EAAB4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" name="Google Shape;183;p25">
            <a:extLst>
              <a:ext uri="{FF2B5EF4-FFF2-40B4-BE49-F238E27FC236}">
                <a16:creationId xmlns:a16="http://schemas.microsoft.com/office/drawing/2014/main" id="{E69DA802-E9CF-804C-DE6D-CCC3AB56645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25046" y="6221702"/>
            <a:ext cx="952945" cy="296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2286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29F69-0037-A2DA-AADB-64C03A2C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C162BC-489F-3EF4-B6F2-5A1D62A6A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B497AD-66B6-BAD0-9CCE-A70F54A21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71C0D0-79B9-2633-1490-B8A131E72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BCCA79-D03C-298B-75A8-D99812CF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004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9BA1B-B537-DB60-44BD-5F3C5C66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EF00E7-AC94-4FBD-9390-D12B80CDD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4B51D4-E47E-1823-7988-99FAF04B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11D7D0-8222-EC2E-B1F1-BF9B588A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7C525A-5C9E-EADC-95AA-922D75D4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40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D93B3-AA10-B579-AE2F-1DCD2EB5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B6E353-B4A6-2963-803F-54C10E116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43AB78-80E4-C6D8-089A-161C98397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CD4A94-684C-3791-3CC3-24EE13851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49FF5C-0017-FCF1-4982-0E8C8D44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2BADA9-32EE-ACF4-EE63-752424C1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961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425D2-E872-04EA-29AA-E88E5CE2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9EC3B1-D9FC-F733-4893-C2BE4FED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F9BAE4-BAAF-B2D1-B660-1E75682BB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52C779-295D-F041-95D9-A58B436AC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9F1CA6-9DCD-2C68-AD7D-138F77490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F83824C-1711-4E42-95D3-825018BF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3C10EA2-CF98-6459-528B-262C7615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5AAEC4A-A703-FB15-DF62-F7748C37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94706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10E5-D8C3-ED14-072F-F97CDF4B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456EF39-DA79-C151-49BE-875E42E2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2B7B858-D25A-D0F3-95E0-1382B11C5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E26BF77-34A2-8FDC-2BD0-BE10395E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5502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2C6F91-CC0D-2297-76F0-E88F1665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26F19B0-1F20-9FFC-9F34-0453B6704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C91353-DE99-5087-708A-4EA8A811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132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51EC4-95EA-35F7-A4A7-2F763884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60C465-386B-239B-EB24-D1DB0C25A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53FF82-7BD8-EE00-4318-145A9EFDC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F3C678-C3F7-2782-9A70-CA8B53D47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8F4CAB-166A-1368-96EA-11FCC4C53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8FE3CA-BD6F-B5C4-BF0B-89EA7931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9789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CA3E7-0AFE-DAE9-990F-C8B8EA5A2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292B979-B134-261B-ACC5-8BDFD92EAD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4C53020-94DE-4E62-197E-EA9396386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68F5F5-F46B-B60A-3EFD-C5EFA7FA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AE36F0-2673-15E0-5B09-CD1BA8FB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00707C7-1494-2DA0-C960-5A885E33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9573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69E56-BF1F-2F85-2203-0EBA6652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D3D23C-1CE3-C9E3-17AD-CF86D1B32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AAF8FF-D20D-7C85-FF87-E04B95066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93512-1338-5334-5352-F12A3A47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85F94C-8D0B-966D-BA40-33C21E68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18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DCECD4-4D16-C4EC-A569-51B49A1AE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D8CEFC-6E6C-B8FD-517F-6F3264E99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3919F9-96EF-CBA4-1117-29405851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2658C-45A1-95FC-E5A5-36E181B1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5A8B39-0A9A-D00E-6242-24D7E9AA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094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1AAF-77E8-A437-F661-20CE7E94F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B8465-AAF9-6D90-7F6E-DE07BBBF2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1C541-A344-58F3-9511-467A4A89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215CE-DC56-4A31-9600-0A230A2D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F77C9-A01F-F06D-602C-B8C8D0FE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926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3874-5886-7263-F890-B07554C1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24EA-77C0-9BBD-A74C-B0A45FBE1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BE25C-FDD2-C777-A2D7-FF5A0D64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077E6-DFD3-6382-BAEB-5A4A0BE9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143C9-6C75-5374-69A3-AA4FFBDC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30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9"/>
          <p:cNvSpPr txBox="1">
            <a:spLocks noGrp="1"/>
          </p:cNvSpPr>
          <p:nvPr>
            <p:ph type="ctrTitle"/>
          </p:nvPr>
        </p:nvSpPr>
        <p:spPr>
          <a:xfrm>
            <a:off x="4107967" y="540448"/>
            <a:ext cx="3976000" cy="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867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3877-0C90-5919-CBA8-D07B790E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36C16-B5C7-A6FB-A9AD-73918E28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83E19-7B4D-613C-3D4B-D03EC250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5512A-3101-9A3F-CF9B-D370F3AC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E9E9-095C-28E8-CE9D-1ADD03BF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76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29A2-BD5B-299E-33A1-FE397CED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2C425-F8BB-57E2-FC33-8C7101913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4D626-0843-5165-EB07-20C727C40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02D1C-EDCF-2870-BE61-7FA1E021D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F6C4D-CED8-0A5B-B52C-BDFE8131E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5BFA6-3332-3B85-2C5E-509410F8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2566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BF1A-1B39-208D-2905-4AEE49BE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6F4B8-0643-00D6-538C-0315DAD56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5BD04-2F8C-04D3-28E9-8C61102C3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DB3B4-5DF7-564C-35F3-6D23D02A6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34AEC-8F89-FEC6-C348-88B6CF9DF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7D49C-A740-C894-80ED-D0E96CEA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85631B-C5C2-CFA4-0B6D-A184D4FE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9E49DE-2952-2CC5-BD35-96B3AFF8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137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B903-BB52-96FC-2781-D7DF64A1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FBD7E-076C-4370-C2E6-C29CB109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1C093-705F-0C29-357A-C840C91C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0DD9A-ADFE-640F-B38F-A5F80C6A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9466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C427A-E376-1EE0-E694-9CB555CE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D51687-33F7-EBBA-F2F7-62BA975E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AB5FF-9786-AAED-5840-78EDA427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2241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0C434-1FCD-E9F7-A985-EFE17A4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6011-B66C-D7E3-59D4-195D19C88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954F7-BE49-2873-AFA1-08593EBB6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D2D22-79E8-6EFC-BCA5-39FE88B1C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B6D04-D652-D96A-F10D-E9E81ECA0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549E8-B80A-CA1C-6B97-469AADC0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2368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4F51-2180-8C1A-25ED-D3086E4A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AEFD8-014E-64D4-E8A3-7AA3A2E26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601EA-9ABE-C55A-8959-73BD14E77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31375-C06B-A068-4068-03F6F978C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3A90D-8232-F7ED-E4C6-B18FBEDC1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99B41-55D2-7DBB-3DB5-C700FA44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951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6B1B-4E9D-BEC4-2B61-6A26D69B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4EFCA-900A-CFE5-92A7-56C8CCBC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502CF-2340-A0F3-AEEB-0974F77DA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B7300-49C0-6A34-B029-CF997F9C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9A457-39D5-C928-F1C6-68236972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561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0BB12-283F-4933-FA34-4CCC76F2E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C945C-045E-76E1-544E-B773506FD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16CEB-A658-9ACC-0383-454869168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32228-C035-A22B-7E11-09055B7A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76D5C-A5F6-5EA0-F584-045C649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2523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4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Poppins"/>
              <a:buNone/>
              <a:defRPr sz="6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29292"/>
              </a:buClr>
              <a:buSzPts val="2400"/>
              <a:buNone/>
              <a:defRPr sz="2400">
                <a:solidFill>
                  <a:srgbClr val="92929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2000"/>
              <a:buNone/>
              <a:defRPr sz="2000">
                <a:solidFill>
                  <a:srgbClr val="92929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1800"/>
              <a:buNone/>
              <a:defRPr sz="1800">
                <a:solidFill>
                  <a:srgbClr val="929292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1600"/>
              <a:buNone/>
              <a:defRPr sz="1600">
                <a:solidFill>
                  <a:srgbClr val="92929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1600"/>
              <a:buNone/>
              <a:defRPr sz="1600">
                <a:solidFill>
                  <a:srgbClr val="92929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1600"/>
              <a:buNone/>
              <a:defRPr sz="1600">
                <a:solidFill>
                  <a:srgbClr val="929292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1600"/>
              <a:buNone/>
              <a:defRPr sz="1600">
                <a:solidFill>
                  <a:srgbClr val="929292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1600"/>
              <a:buNone/>
              <a:defRPr sz="1600">
                <a:solidFill>
                  <a:srgbClr val="929292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1600"/>
              <a:buNone/>
              <a:defRPr sz="1600">
                <a:solidFill>
                  <a:srgbClr val="92929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11353800" y="6390000"/>
            <a:ext cx="46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Poppins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11353800" y="6390000"/>
            <a:ext cx="46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Poppins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sldNum" idx="12"/>
          </p:nvPr>
        </p:nvSpPr>
        <p:spPr>
          <a:xfrm>
            <a:off x="11353800" y="6390000"/>
            <a:ext cx="46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Poppins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1353800" y="6390000"/>
            <a:ext cx="46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sldNum" idx="12"/>
          </p:nvPr>
        </p:nvSpPr>
        <p:spPr>
          <a:xfrm>
            <a:off x="11353800" y="6390000"/>
            <a:ext cx="46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Poppins"/>
              <a:buNone/>
              <a:defRPr sz="3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sldNum" idx="12"/>
          </p:nvPr>
        </p:nvSpPr>
        <p:spPr>
          <a:xfrm>
            <a:off x="11353800" y="6390000"/>
            <a:ext cx="46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Poppins"/>
              <a:buNone/>
              <a:defRPr sz="3200" b="1" i="0" u="none" strike="noStrike" cap="none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11353800" y="6390000"/>
            <a:ext cx="468000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84" r:id="rId13"/>
    <p:sldLayoutId id="2147483765" r:id="rId14"/>
    <p:sldLayoutId id="2147483766" r:id="rId15"/>
    <p:sldLayoutId id="214748376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2A1F46-A683-0E57-423A-97FFB2DE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019971-A87E-6580-12DD-C60CDD7A3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87DD8-0F81-E026-A4D7-D85A052A4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58CF5F-E914-4CB7-8C17-DC836FDFA911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2AC27B-0F92-B786-7157-CB847039F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261281-CFC7-69E7-9FBB-F7D7E2F8A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9F3523-EC97-4F48-B11A-28342736F6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37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F3AF3F-0BCA-CA7D-7C67-D26C6296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A5415-B7A4-2EE4-1684-68C99306B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EF7EF-6293-CA18-A69A-0A4308569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699F0-B271-F043-B5A0-E8DD545A2CBC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012D2-5BF2-FD92-EA2B-DCC4563DB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B60A-067C-E5EF-24DB-E94E36A01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ECDDB-20E8-BF48-89AB-8CABB09A2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12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1300" y="155830"/>
            <a:ext cx="3890699" cy="647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433" y="1622367"/>
            <a:ext cx="95867" cy="34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2660" y="5448444"/>
            <a:ext cx="4332567" cy="2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"/>
          <p:cNvSpPr txBox="1"/>
          <p:nvPr/>
        </p:nvSpPr>
        <p:spPr>
          <a:xfrm rot="-5400000">
            <a:off x="185167" y="1006345"/>
            <a:ext cx="1072400" cy="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680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2 0 2 4</a:t>
            </a:r>
            <a:endParaRPr sz="1067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3069133" y="3386733"/>
            <a:ext cx="498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582660" y="4392978"/>
            <a:ext cx="9035100" cy="74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240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  <a:t>Impactos da Reforma Tributária</a:t>
            </a:r>
            <a:endParaRPr sz="3600" b="1" i="0" u="none" strike="noStrike" cap="none" dirty="0">
              <a:solidFill>
                <a:srgbClr val="DBA9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78875"/>
            <a:ext cx="121109" cy="15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"/>
          <p:cNvSpPr txBox="1"/>
          <p:nvPr/>
        </p:nvSpPr>
        <p:spPr>
          <a:xfrm>
            <a:off x="486524" y="4253353"/>
            <a:ext cx="11325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pt-BR" sz="31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EMPRESAS ANONIMIZADAS</a:t>
            </a:r>
            <a:br>
              <a:rPr lang="pt-BR" sz="31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pt-BR" sz="3100" b="1" i="0" u="none" strike="noStrike" cap="none" dirty="0">
                <a:solidFill>
                  <a:srgbClr val="ECAB5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Resultados da Calculadora da Reforma</a:t>
            </a:r>
            <a:endParaRPr sz="3100" b="1" i="0" u="none" strike="noStrike" cap="none" dirty="0">
              <a:solidFill>
                <a:srgbClr val="ECA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2" name="Google Shape;202;p2" descr="Desenho de um círculo&#10;&#10;Descrição gerada automaticamente com confiança média"/>
          <p:cNvPicPr preferRelativeResize="0"/>
          <p:nvPr/>
        </p:nvPicPr>
        <p:blipFill rotWithShape="1">
          <a:blip r:embed="rId5">
            <a:alphaModFix/>
          </a:blip>
          <a:srcRect b="18445"/>
          <a:stretch/>
        </p:blipFill>
        <p:spPr>
          <a:xfrm>
            <a:off x="486525" y="2744550"/>
            <a:ext cx="2781061" cy="953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3e3fb95b0_0_17"/>
          <p:cNvSpPr/>
          <p:nvPr/>
        </p:nvSpPr>
        <p:spPr>
          <a:xfrm>
            <a:off x="0" y="1"/>
            <a:ext cx="12192000" cy="6944700"/>
          </a:xfrm>
          <a:prstGeom prst="rect">
            <a:avLst/>
          </a:prstGeom>
          <a:solidFill>
            <a:srgbClr val="162E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1f3e3fb95b0_0_17"/>
          <p:cNvSpPr txBox="1"/>
          <p:nvPr/>
        </p:nvSpPr>
        <p:spPr>
          <a:xfrm>
            <a:off x="3967029" y="2315230"/>
            <a:ext cx="5079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pt-BR" sz="15000" b="0" i="0" u="none" strike="noStrike" cap="none">
                <a:solidFill>
                  <a:srgbClr val="ECAB5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1 </a:t>
            </a:r>
            <a:endParaRPr sz="15000" b="0" i="0" u="none" strike="noStrike" cap="none">
              <a:solidFill>
                <a:srgbClr val="ECAB5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474" name="Google Shape;474;g1f3e3fb95b0_0_17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89390" t="40849"/>
          <a:stretch/>
        </p:blipFill>
        <p:spPr>
          <a:xfrm>
            <a:off x="1" y="2"/>
            <a:ext cx="2349651" cy="706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f3e3fb95b0_0_17"/>
          <p:cNvSpPr txBox="1"/>
          <p:nvPr/>
        </p:nvSpPr>
        <p:spPr>
          <a:xfrm>
            <a:off x="5046928" y="2748059"/>
            <a:ext cx="4763382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Entradas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Análise detalhada de Compras e Fornecedores</a:t>
            </a:r>
            <a:endParaRPr sz="11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f3e3fb95b0_0_25"/>
          <p:cNvSpPr txBox="1"/>
          <p:nvPr/>
        </p:nvSpPr>
        <p:spPr>
          <a:xfrm>
            <a:off x="759509" y="372576"/>
            <a:ext cx="105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ENTRADAS </a:t>
            </a:r>
            <a:r>
              <a:rPr lang="pt-BR" sz="2400" b="0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– </a:t>
            </a:r>
            <a:r>
              <a:rPr lang="pt-BR" sz="2400" b="0" i="0" u="none" strike="noStrike" cap="none">
                <a:solidFill>
                  <a:srgbClr val="1C3A4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Tributos em CADEIA - “Preço Bruto x Preço Líquido”</a:t>
            </a:r>
            <a:endParaRPr sz="1400" b="0" i="0" u="none" strike="noStrike" cap="non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82" name="Google Shape;482;g1f3e3fb95b0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1f3e3fb95b0_0_25"/>
          <p:cNvSpPr/>
          <p:nvPr/>
        </p:nvSpPr>
        <p:spPr>
          <a:xfrm>
            <a:off x="8747317" y="5782013"/>
            <a:ext cx="2564348" cy="63864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Valor </a:t>
            </a:r>
            <a:r>
              <a:rPr lang="pt-BR" sz="1800" b="1" i="0" u="sng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LÍQUIDO</a:t>
            </a:r>
            <a:r>
              <a:rPr lang="pt-BR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pt-BR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das Compras</a:t>
            </a:r>
            <a:endParaRPr sz="1800" b="1" i="0" u="sng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g1f3e3fb95b0_0_25"/>
          <p:cNvSpPr/>
          <p:nvPr/>
        </p:nvSpPr>
        <p:spPr>
          <a:xfrm>
            <a:off x="3346012" y="5755676"/>
            <a:ext cx="5565075" cy="7227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f3e3fb95b0_0_25"/>
          <p:cNvSpPr/>
          <p:nvPr/>
        </p:nvSpPr>
        <p:spPr>
          <a:xfrm>
            <a:off x="880334" y="5781852"/>
            <a:ext cx="2564348" cy="63864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Valor </a:t>
            </a:r>
            <a:r>
              <a:rPr lang="pt-BR" sz="1800" b="1" i="0" u="sng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BRUTO</a:t>
            </a:r>
            <a:r>
              <a:rPr lang="pt-BR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pt-BR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das Compras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1f3e3fb95b0_0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1034" y="6524129"/>
            <a:ext cx="1923751" cy="1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EC6007F-1F98-2939-071B-68D3521AE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21" y="823238"/>
            <a:ext cx="10398687" cy="4867238"/>
          </a:xfrm>
          <a:prstGeom prst="rect">
            <a:avLst/>
          </a:prstGeom>
        </p:spPr>
      </p:pic>
      <p:sp>
        <p:nvSpPr>
          <p:cNvPr id="3" name="Google Shape;484;g1f3e3fb95b0_0_25"/>
          <p:cNvSpPr/>
          <p:nvPr/>
        </p:nvSpPr>
        <p:spPr>
          <a:xfrm>
            <a:off x="898622" y="5514173"/>
            <a:ext cx="1405800" cy="2013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85;g1f3e3fb95b0_0_25"/>
          <p:cNvSpPr/>
          <p:nvPr/>
        </p:nvSpPr>
        <p:spPr>
          <a:xfrm>
            <a:off x="9887712" y="5503103"/>
            <a:ext cx="1405800" cy="2013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89;g1f3e3fb95b0_0_25"/>
          <p:cNvSpPr/>
          <p:nvPr/>
        </p:nvSpPr>
        <p:spPr>
          <a:xfrm>
            <a:off x="2304422" y="2790360"/>
            <a:ext cx="7583290" cy="63864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( - ) Tributos </a:t>
            </a:r>
            <a:r>
              <a:rPr lang="pt-BR" sz="1800" b="1" i="0" u="sng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EM CADEIA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f3e3fb95b0_0_35"/>
          <p:cNvSpPr txBox="1"/>
          <p:nvPr/>
        </p:nvSpPr>
        <p:spPr>
          <a:xfrm>
            <a:off x="654219" y="393570"/>
            <a:ext cx="1071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ENTRADAS </a:t>
            </a:r>
            <a:r>
              <a:rPr lang="pt-BR" sz="2400" b="0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pt-BR" sz="2400" b="1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2400" b="0" i="0" u="none" strike="noStrike" cap="none">
                <a:solidFill>
                  <a:srgbClr val="1C3A4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Impacto em “</a:t>
            </a:r>
            <a:r>
              <a:rPr lang="pt-BR" sz="2400" b="1" i="0" u="none" strike="noStrike" cap="none">
                <a:solidFill>
                  <a:srgbClr val="ECAB5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Novo Preço </a:t>
            </a:r>
            <a:r>
              <a:rPr lang="pt-BR" sz="2400" b="0" i="0" u="none" strike="noStrike" cap="none">
                <a:solidFill>
                  <a:srgbClr val="1C3A4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x Capital de Giro”</a:t>
            </a:r>
            <a:endParaRPr sz="1400" b="0" i="0" u="none" strike="noStrike" cap="non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97" name="Google Shape;497;g1f3e3fb95b0_0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1f3e3fb95b0_0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1034" y="6524129"/>
            <a:ext cx="1923751" cy="1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5ADAEC4-A433-EF09-5300-5E45D59C3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00" y="1270925"/>
            <a:ext cx="7318996" cy="4488719"/>
          </a:xfrm>
          <a:prstGeom prst="rect">
            <a:avLst/>
          </a:prstGeom>
        </p:spPr>
      </p:pic>
      <p:sp>
        <p:nvSpPr>
          <p:cNvPr id="4" name="Google Shape;501;g1f3e3fb95b0_0_35"/>
          <p:cNvSpPr/>
          <p:nvPr/>
        </p:nvSpPr>
        <p:spPr>
          <a:xfrm>
            <a:off x="5418237" y="2298313"/>
            <a:ext cx="6249804" cy="74533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Simulações </a:t>
            </a:r>
            <a:r>
              <a:rPr lang="pt-BR" sz="24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26,5%</a:t>
            </a:r>
            <a:br>
              <a:rPr lang="pt-BR" sz="24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</a:br>
            <a:r>
              <a:rPr lang="pt-BR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Foram consideradas as alíquotas diferenciadas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02;g1f3e3fb95b0_0_35"/>
          <p:cNvSpPr/>
          <p:nvPr/>
        </p:nvSpPr>
        <p:spPr>
          <a:xfrm>
            <a:off x="5215419" y="2298313"/>
            <a:ext cx="405636" cy="745333"/>
          </a:xfrm>
          <a:prstGeom prst="chevron">
            <a:avLst>
              <a:gd name="adj" fmla="val 50000"/>
            </a:avLst>
          </a:prstGeom>
          <a:solidFill>
            <a:srgbClr val="ECAB5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506;g1f3e3fb95b0_0_35"/>
          <p:cNvSpPr/>
          <p:nvPr/>
        </p:nvSpPr>
        <p:spPr>
          <a:xfrm>
            <a:off x="8821893" y="1589217"/>
            <a:ext cx="577515" cy="63731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499;g1f3e3fb95b0_0_35"/>
          <p:cNvSpPr/>
          <p:nvPr/>
        </p:nvSpPr>
        <p:spPr>
          <a:xfrm>
            <a:off x="759500" y="5563861"/>
            <a:ext cx="1405800" cy="2013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00;g1f3e3fb95b0_0_35"/>
          <p:cNvSpPr/>
          <p:nvPr/>
        </p:nvSpPr>
        <p:spPr>
          <a:xfrm>
            <a:off x="6658537" y="5565432"/>
            <a:ext cx="1405800" cy="2013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80;p69">
            <a:extLst>
              <a:ext uri="{FF2B5EF4-FFF2-40B4-BE49-F238E27FC236}">
                <a16:creationId xmlns:a16="http://schemas.microsoft.com/office/drawing/2014/main" id="{09049DF9-EF2B-6AE2-A213-2AE230D427FD}"/>
              </a:ext>
            </a:extLst>
          </p:cNvPr>
          <p:cNvSpPr/>
          <p:nvPr/>
        </p:nvSpPr>
        <p:spPr>
          <a:xfrm>
            <a:off x="5215419" y="4689858"/>
            <a:ext cx="5180556" cy="1049472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3333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NECESSIDADE ADICIONAL DE CAIXA: </a:t>
            </a:r>
            <a:b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</a:br>
            <a:r>
              <a:rPr lang="pt-BR" sz="2400" b="1" dirty="0">
                <a:solidFill>
                  <a:srgbClr val="FF000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R$ 7.188.339,30</a:t>
            </a:r>
          </a:p>
        </p:txBody>
      </p:sp>
      <p:sp>
        <p:nvSpPr>
          <p:cNvPr id="28" name="Google Shape;607;g1f3e3fb95b0_0_58">
            <a:extLst>
              <a:ext uri="{FF2B5EF4-FFF2-40B4-BE49-F238E27FC236}">
                <a16:creationId xmlns:a16="http://schemas.microsoft.com/office/drawing/2014/main" id="{C632B18F-A3BC-C290-B995-D6F2D2F7C025}"/>
              </a:ext>
            </a:extLst>
          </p:cNvPr>
          <p:cNvSpPr/>
          <p:nvPr/>
        </p:nvSpPr>
        <p:spPr>
          <a:xfrm>
            <a:off x="6169890" y="5563861"/>
            <a:ext cx="3271614" cy="86793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12,23% </a:t>
            </a:r>
            <a:br>
              <a:rPr lang="pt-BR" sz="24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</a:br>
            <a:r>
              <a:rPr lang="pt-BR" sz="16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DOS GASTOS TOTAIS ATUAIS</a:t>
            </a:r>
            <a:endParaRPr lang="pt-BR" sz="20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7404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"/>
          <p:cNvSpPr txBox="1"/>
          <p:nvPr/>
        </p:nvSpPr>
        <p:spPr>
          <a:xfrm>
            <a:off x="759500" y="435124"/>
            <a:ext cx="10537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sng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Exemplo</a:t>
            </a:r>
            <a:r>
              <a:rPr lang="pt-BR" sz="2400" b="1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: Impacto na Precificação de Serviços de Tecnologia</a:t>
            </a:r>
            <a:endParaRPr sz="1400" b="0" i="0" u="none" strike="noStrike" cap="non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14" name="Google Shape;51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"/>
          <p:cNvSpPr/>
          <p:nvPr/>
        </p:nvSpPr>
        <p:spPr>
          <a:xfrm>
            <a:off x="4434080" y="1352006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R$ 10.000,00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8"/>
          <p:cNvSpPr/>
          <p:nvPr/>
        </p:nvSpPr>
        <p:spPr>
          <a:xfrm>
            <a:off x="857693" y="1352006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PREÇO ATUAL COM TRIBUTOS: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8"/>
          <p:cNvSpPr/>
          <p:nvPr/>
        </p:nvSpPr>
        <p:spPr>
          <a:xfrm>
            <a:off x="7163157" y="1833110"/>
            <a:ext cx="1204465" cy="3740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PIS 0,65%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8"/>
          <p:cNvSpPr/>
          <p:nvPr/>
        </p:nvSpPr>
        <p:spPr>
          <a:xfrm>
            <a:off x="857693" y="2163624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TRIBUTAÇÃO ATUAL POR DENTRO: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9" name="Google Shape;519;p8"/>
          <p:cNvSpPr/>
          <p:nvPr/>
        </p:nvSpPr>
        <p:spPr>
          <a:xfrm>
            <a:off x="8422414" y="1833109"/>
            <a:ext cx="1204465" cy="3740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COFINS 3%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"/>
          <p:cNvSpPr/>
          <p:nvPr/>
        </p:nvSpPr>
        <p:spPr>
          <a:xfrm>
            <a:off x="4462051" y="2163623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R$ 865,00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8"/>
          <p:cNvSpPr/>
          <p:nvPr/>
        </p:nvSpPr>
        <p:spPr>
          <a:xfrm>
            <a:off x="6611467" y="1273691"/>
            <a:ext cx="410305" cy="148368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3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8"/>
          <p:cNvSpPr/>
          <p:nvPr/>
        </p:nvSpPr>
        <p:spPr>
          <a:xfrm>
            <a:off x="857693" y="2995181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PREÇO LÍQUIDO DE TRIBUTOS: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3" name="Google Shape;523;p8"/>
          <p:cNvSpPr/>
          <p:nvPr/>
        </p:nvSpPr>
        <p:spPr>
          <a:xfrm>
            <a:off x="4462051" y="2995180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R$ 9.135,00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8"/>
          <p:cNvSpPr/>
          <p:nvPr/>
        </p:nvSpPr>
        <p:spPr>
          <a:xfrm>
            <a:off x="5333008" y="1905514"/>
            <a:ext cx="378137" cy="205760"/>
          </a:xfrm>
          <a:prstGeom prst="mathMinus">
            <a:avLst>
              <a:gd name="adj1" fmla="val 2352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5312896" y="2725637"/>
            <a:ext cx="410305" cy="239126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8"/>
          <p:cNvSpPr txBox="1"/>
          <p:nvPr/>
        </p:nvSpPr>
        <p:spPr>
          <a:xfrm>
            <a:off x="809119" y="3915489"/>
            <a:ext cx="33446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600" b="1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COM IVA POR FORA:</a:t>
            </a:r>
            <a:endParaRPr sz="1050" b="0" i="0" u="none" strike="noStrike" cap="non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857693" y="4409814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PREÇO LÍQUIDO DE TRIBUTOS: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8"/>
          <p:cNvSpPr/>
          <p:nvPr/>
        </p:nvSpPr>
        <p:spPr>
          <a:xfrm>
            <a:off x="4462051" y="4409813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R$ 9.135,00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"/>
          <p:cNvSpPr/>
          <p:nvPr/>
        </p:nvSpPr>
        <p:spPr>
          <a:xfrm>
            <a:off x="857693" y="5250530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TRIBUTAÇÃO DE IVA POR FORA: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0" name="Google Shape;530;p8"/>
          <p:cNvSpPr/>
          <p:nvPr/>
        </p:nvSpPr>
        <p:spPr>
          <a:xfrm>
            <a:off x="4462051" y="5250529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R$ 2.420,77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8"/>
          <p:cNvSpPr/>
          <p:nvPr/>
        </p:nvSpPr>
        <p:spPr>
          <a:xfrm>
            <a:off x="7163157" y="5302518"/>
            <a:ext cx="1342943" cy="3740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CBS 8,8%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8"/>
          <p:cNvSpPr/>
          <p:nvPr/>
        </p:nvSpPr>
        <p:spPr>
          <a:xfrm>
            <a:off x="8627974" y="5302517"/>
            <a:ext cx="1342943" cy="3740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IBS 17,7%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8"/>
          <p:cNvSpPr/>
          <p:nvPr/>
        </p:nvSpPr>
        <p:spPr>
          <a:xfrm>
            <a:off x="6638617" y="5190897"/>
            <a:ext cx="410305" cy="62892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3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8"/>
          <p:cNvSpPr txBox="1"/>
          <p:nvPr/>
        </p:nvSpPr>
        <p:spPr>
          <a:xfrm>
            <a:off x="7060294" y="4956112"/>
            <a:ext cx="402592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6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Considerando 26,5% de IVA apenas</a:t>
            </a:r>
            <a:endParaRPr sz="1050" b="0" i="0" u="none" strike="noStrike" cap="non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35" name="Google Shape;535;p8"/>
          <p:cNvSpPr/>
          <p:nvPr/>
        </p:nvSpPr>
        <p:spPr>
          <a:xfrm>
            <a:off x="857693" y="6041898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PREÇO TOTAL APÓS A REFORMA: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6" name="Google Shape;536;p8"/>
          <p:cNvSpPr/>
          <p:nvPr/>
        </p:nvSpPr>
        <p:spPr>
          <a:xfrm>
            <a:off x="4462051" y="6041897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R$ 11.555,78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8"/>
          <p:cNvSpPr txBox="1"/>
          <p:nvPr/>
        </p:nvSpPr>
        <p:spPr>
          <a:xfrm>
            <a:off x="7116998" y="6014057"/>
            <a:ext cx="19065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3200" b="1" i="0" u="none" strike="noStrike" cap="none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15,56%</a:t>
            </a:r>
            <a:endParaRPr sz="1200" b="0" i="0" u="none" strike="noStrike" cap="none">
              <a:solidFill>
                <a:srgbClr val="C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38" name="Google Shape;538;p8"/>
          <p:cNvSpPr/>
          <p:nvPr/>
        </p:nvSpPr>
        <p:spPr>
          <a:xfrm>
            <a:off x="5422606" y="4956112"/>
            <a:ext cx="279331" cy="245069"/>
          </a:xfrm>
          <a:prstGeom prst="mathPlus">
            <a:avLst>
              <a:gd name="adj1" fmla="val 2352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8"/>
          <p:cNvSpPr/>
          <p:nvPr/>
        </p:nvSpPr>
        <p:spPr>
          <a:xfrm>
            <a:off x="5357118" y="5795155"/>
            <a:ext cx="410305" cy="239126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8"/>
          <p:cNvSpPr/>
          <p:nvPr/>
        </p:nvSpPr>
        <p:spPr>
          <a:xfrm>
            <a:off x="6733953" y="6134560"/>
            <a:ext cx="287819" cy="338514"/>
          </a:xfrm>
          <a:prstGeom prst="chevron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8"/>
          <p:cNvSpPr txBox="1"/>
          <p:nvPr/>
        </p:nvSpPr>
        <p:spPr>
          <a:xfrm>
            <a:off x="8673628" y="6033249"/>
            <a:ext cx="190650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1" i="0" u="none" strike="noStrike" cap="none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AUMENTO EFETIVO NO DESEMBOLSO</a:t>
            </a:r>
            <a:endParaRPr sz="1000" b="0" i="0" u="none" strike="noStrike" cap="none">
              <a:solidFill>
                <a:srgbClr val="C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42" name="Google Shape;542;p8"/>
          <p:cNvSpPr txBox="1"/>
          <p:nvPr/>
        </p:nvSpPr>
        <p:spPr>
          <a:xfrm>
            <a:off x="7064151" y="2318473"/>
            <a:ext cx="392098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200" b="0" i="1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ISS considerado com a maior alíquota atual, 5%. PIS e COFINS para software são cumulativos, logo, empresas do Lucro Presumido e do Lucro Real terão o mesmo cenário.</a:t>
            </a:r>
            <a:endParaRPr sz="900" b="0" i="1" u="none" strike="noStrike" cap="non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43" name="Google Shape;543;p8"/>
          <p:cNvSpPr/>
          <p:nvPr/>
        </p:nvSpPr>
        <p:spPr>
          <a:xfrm>
            <a:off x="9702934" y="1780939"/>
            <a:ext cx="1204465" cy="461624"/>
          </a:xfrm>
          <a:prstGeom prst="roundRect">
            <a:avLst>
              <a:gd name="adj" fmla="val 16667"/>
            </a:avLst>
          </a:prstGeom>
          <a:solidFill>
            <a:srgbClr val="DBA9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ISS 5%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79;p34">
            <a:extLst>
              <a:ext uri="{FF2B5EF4-FFF2-40B4-BE49-F238E27FC236}">
                <a16:creationId xmlns:a16="http://schemas.microsoft.com/office/drawing/2014/main" id="{EBC2173F-87F2-B9AB-282F-D9E3BCF5E790}"/>
              </a:ext>
            </a:extLst>
          </p:cNvPr>
          <p:cNvSpPr/>
          <p:nvPr/>
        </p:nvSpPr>
        <p:spPr>
          <a:xfrm>
            <a:off x="7060294" y="5947143"/>
            <a:ext cx="3706943" cy="672914"/>
          </a:xfrm>
          <a:prstGeom prst="rect">
            <a:avLst/>
          </a:prstGeom>
          <a:noFill/>
          <a:ln w="25400" cap="flat" cmpd="sng">
            <a:solidFill>
              <a:srgbClr val="DBA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4"/>
          <p:cNvSpPr/>
          <p:nvPr/>
        </p:nvSpPr>
        <p:spPr>
          <a:xfrm>
            <a:off x="4434080" y="1352006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R$ 10.000,00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4"/>
          <p:cNvSpPr/>
          <p:nvPr/>
        </p:nvSpPr>
        <p:spPr>
          <a:xfrm>
            <a:off x="857693" y="1352006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PREÇO ATUAL COM TRIBUTOS: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2" name="Google Shape;552;p34"/>
          <p:cNvSpPr/>
          <p:nvPr/>
        </p:nvSpPr>
        <p:spPr>
          <a:xfrm>
            <a:off x="7163157" y="1833110"/>
            <a:ext cx="1204465" cy="3740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PIS 0,65%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4"/>
          <p:cNvSpPr/>
          <p:nvPr/>
        </p:nvSpPr>
        <p:spPr>
          <a:xfrm>
            <a:off x="857693" y="2163624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TRIBUTAÇÃO ATUAL POR DENTRO: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4" name="Google Shape;554;p34"/>
          <p:cNvSpPr/>
          <p:nvPr/>
        </p:nvSpPr>
        <p:spPr>
          <a:xfrm>
            <a:off x="8422414" y="1833109"/>
            <a:ext cx="1204465" cy="3740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COFINS 3%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4"/>
          <p:cNvSpPr/>
          <p:nvPr/>
        </p:nvSpPr>
        <p:spPr>
          <a:xfrm>
            <a:off x="4462051" y="2163623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R$ 365,00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4"/>
          <p:cNvSpPr/>
          <p:nvPr/>
        </p:nvSpPr>
        <p:spPr>
          <a:xfrm>
            <a:off x="6611467" y="1273691"/>
            <a:ext cx="410305" cy="148368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3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4"/>
          <p:cNvSpPr/>
          <p:nvPr/>
        </p:nvSpPr>
        <p:spPr>
          <a:xfrm>
            <a:off x="857693" y="2995181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PREÇO LÍQUIDO DE TRIBUTOS: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9" name="Google Shape;559;p34"/>
          <p:cNvSpPr/>
          <p:nvPr/>
        </p:nvSpPr>
        <p:spPr>
          <a:xfrm>
            <a:off x="4462051" y="2995180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R$ 9.635,00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4"/>
          <p:cNvSpPr/>
          <p:nvPr/>
        </p:nvSpPr>
        <p:spPr>
          <a:xfrm>
            <a:off x="5333008" y="1905514"/>
            <a:ext cx="378137" cy="205760"/>
          </a:xfrm>
          <a:prstGeom prst="mathMinus">
            <a:avLst>
              <a:gd name="adj1" fmla="val 2352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4"/>
          <p:cNvSpPr/>
          <p:nvPr/>
        </p:nvSpPr>
        <p:spPr>
          <a:xfrm>
            <a:off x="5312896" y="2725637"/>
            <a:ext cx="410305" cy="239126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4"/>
          <p:cNvSpPr txBox="1"/>
          <p:nvPr/>
        </p:nvSpPr>
        <p:spPr>
          <a:xfrm>
            <a:off x="809119" y="3915489"/>
            <a:ext cx="334466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600" b="1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COM IVA POR FORA:</a:t>
            </a:r>
            <a:endParaRPr sz="1050" b="0" i="0" u="none" strike="noStrike" cap="non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63" name="Google Shape;563;p34"/>
          <p:cNvSpPr/>
          <p:nvPr/>
        </p:nvSpPr>
        <p:spPr>
          <a:xfrm>
            <a:off x="857693" y="4409814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PREÇO LÍQUIDO DE TRIBUTOS: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4" name="Google Shape;564;p34"/>
          <p:cNvSpPr/>
          <p:nvPr/>
        </p:nvSpPr>
        <p:spPr>
          <a:xfrm>
            <a:off x="4462051" y="4409813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R$ 9.</a:t>
            </a:r>
            <a:r>
              <a:rPr lang="pt-BR" sz="15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r>
              <a:rPr lang="pt-BR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35,00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4"/>
          <p:cNvSpPr/>
          <p:nvPr/>
        </p:nvSpPr>
        <p:spPr>
          <a:xfrm>
            <a:off x="857693" y="5250530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TRIBUTAÇÃO DE IVA POR FORA: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6" name="Google Shape;566;p34"/>
          <p:cNvSpPr/>
          <p:nvPr/>
        </p:nvSpPr>
        <p:spPr>
          <a:xfrm>
            <a:off x="4462051" y="5250529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R$ 2.553,28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4"/>
          <p:cNvSpPr/>
          <p:nvPr/>
        </p:nvSpPr>
        <p:spPr>
          <a:xfrm>
            <a:off x="7163157" y="5302518"/>
            <a:ext cx="1342943" cy="3740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CBS 8,8%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4"/>
          <p:cNvSpPr/>
          <p:nvPr/>
        </p:nvSpPr>
        <p:spPr>
          <a:xfrm>
            <a:off x="8627974" y="5302517"/>
            <a:ext cx="1342943" cy="374014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IBS 17,7%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4"/>
          <p:cNvSpPr/>
          <p:nvPr/>
        </p:nvSpPr>
        <p:spPr>
          <a:xfrm>
            <a:off x="6638617" y="5190897"/>
            <a:ext cx="410305" cy="62892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3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4"/>
          <p:cNvSpPr txBox="1"/>
          <p:nvPr/>
        </p:nvSpPr>
        <p:spPr>
          <a:xfrm>
            <a:off x="7060294" y="4956112"/>
            <a:ext cx="402592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6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Considerando 26,5% de IVA apenas</a:t>
            </a:r>
            <a:endParaRPr sz="1050" b="0" i="0" u="none" strike="noStrike" cap="non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1" name="Google Shape;571;p34"/>
          <p:cNvSpPr/>
          <p:nvPr/>
        </p:nvSpPr>
        <p:spPr>
          <a:xfrm>
            <a:off x="857693" y="6041898"/>
            <a:ext cx="345451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PREÇO TOTAL APÓS A REFORMA: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2" name="Google Shape;572;p34"/>
          <p:cNvSpPr/>
          <p:nvPr/>
        </p:nvSpPr>
        <p:spPr>
          <a:xfrm>
            <a:off x="4462051" y="6041897"/>
            <a:ext cx="2165194" cy="5096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R$ 12.188,28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4"/>
          <p:cNvSpPr txBox="1"/>
          <p:nvPr/>
        </p:nvSpPr>
        <p:spPr>
          <a:xfrm>
            <a:off x="7116998" y="6014057"/>
            <a:ext cx="19065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3200" b="1" i="0" u="none" strike="noStrike" cap="none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21,88%</a:t>
            </a:r>
            <a:endParaRPr sz="1200" b="0" i="0" u="none" strike="noStrike" cap="none" dirty="0">
              <a:solidFill>
                <a:srgbClr val="C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4" name="Google Shape;574;p34"/>
          <p:cNvSpPr/>
          <p:nvPr/>
        </p:nvSpPr>
        <p:spPr>
          <a:xfrm>
            <a:off x="5422606" y="4956112"/>
            <a:ext cx="279331" cy="245069"/>
          </a:xfrm>
          <a:prstGeom prst="mathPlus">
            <a:avLst>
              <a:gd name="adj1" fmla="val 2352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4"/>
          <p:cNvSpPr/>
          <p:nvPr/>
        </p:nvSpPr>
        <p:spPr>
          <a:xfrm>
            <a:off x="5357118" y="5795155"/>
            <a:ext cx="410305" cy="239126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4"/>
          <p:cNvSpPr/>
          <p:nvPr/>
        </p:nvSpPr>
        <p:spPr>
          <a:xfrm>
            <a:off x="6733953" y="6134560"/>
            <a:ext cx="287819" cy="338514"/>
          </a:xfrm>
          <a:prstGeom prst="chevron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4"/>
          <p:cNvSpPr txBox="1"/>
          <p:nvPr/>
        </p:nvSpPr>
        <p:spPr>
          <a:xfrm>
            <a:off x="8758686" y="6033249"/>
            <a:ext cx="190650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400" b="1" i="0" u="none" strike="noStrike" cap="none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AUMENTO EFETIVO NO DESEMBOLSO</a:t>
            </a:r>
            <a:endParaRPr sz="1000" b="0" i="0" u="none" strike="noStrike" cap="none">
              <a:solidFill>
                <a:srgbClr val="C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8" name="Google Shape;578;p34"/>
          <p:cNvSpPr txBox="1"/>
          <p:nvPr/>
        </p:nvSpPr>
        <p:spPr>
          <a:xfrm>
            <a:off x="759500" y="435124"/>
            <a:ext cx="10537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sng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Exemplo</a:t>
            </a:r>
            <a:r>
              <a:rPr lang="pt-BR" sz="2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: Impacto na Precificação de Locações em Geral</a:t>
            </a:r>
            <a:endParaRPr sz="1400" b="0" i="0" u="none" strike="noStrike" cap="non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9" name="Google Shape;579;p34"/>
          <p:cNvSpPr/>
          <p:nvPr/>
        </p:nvSpPr>
        <p:spPr>
          <a:xfrm>
            <a:off x="7060294" y="5947143"/>
            <a:ext cx="3706943" cy="672914"/>
          </a:xfrm>
          <a:prstGeom prst="rect">
            <a:avLst/>
          </a:prstGeom>
          <a:noFill/>
          <a:ln w="25400" cap="flat" cmpd="sng">
            <a:solidFill>
              <a:srgbClr val="DBA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298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1300" y="155830"/>
            <a:ext cx="3890699" cy="647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"/>
          <p:cNvPicPr preferRelativeResize="0"/>
          <p:nvPr/>
        </p:nvPicPr>
        <p:blipFill rotWithShape="1">
          <a:blip r:embed="rId5">
            <a:alphaModFix/>
          </a:blip>
          <a:srcRect t="-1" r="78311" b="-13826"/>
          <a:stretch/>
        </p:blipFill>
        <p:spPr>
          <a:xfrm>
            <a:off x="673435" y="6070132"/>
            <a:ext cx="939705" cy="330667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0"/>
          <p:cNvSpPr txBox="1"/>
          <p:nvPr/>
        </p:nvSpPr>
        <p:spPr>
          <a:xfrm>
            <a:off x="3069133" y="3386733"/>
            <a:ext cx="498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0"/>
          <p:cNvSpPr txBox="1"/>
          <p:nvPr/>
        </p:nvSpPr>
        <p:spPr>
          <a:xfrm>
            <a:off x="656370" y="1045393"/>
            <a:ext cx="7454800" cy="265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240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  <a:t>HÁ CAIXA PARA SUPORTAR O AUMENTO NOS PREÇOS DE COMPRAS?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lang="pt-BR" sz="3200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3200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  <a:t>QUAL O </a:t>
            </a:r>
            <a:r>
              <a:rPr lang="pt-BR" sz="3200" b="1" i="0" u="sng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  <a:t>CUSTO FINANCEIRO</a:t>
            </a:r>
            <a:r>
              <a:rPr lang="pt-BR" sz="3200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3200" b="1" i="0" u="none" strike="noStrike" cap="none" dirty="0">
              <a:solidFill>
                <a:srgbClr val="DBA9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589;p10">
            <a:extLst>
              <a:ext uri="{FF2B5EF4-FFF2-40B4-BE49-F238E27FC236}">
                <a16:creationId xmlns:a16="http://schemas.microsoft.com/office/drawing/2014/main" id="{27736C87-55ED-B4AB-3ECD-78CC970F6379}"/>
              </a:ext>
            </a:extLst>
          </p:cNvPr>
          <p:cNvSpPr/>
          <p:nvPr/>
        </p:nvSpPr>
        <p:spPr>
          <a:xfrm>
            <a:off x="678413" y="4276569"/>
            <a:ext cx="6215170" cy="997348"/>
          </a:xfrm>
          <a:prstGeom prst="wedgeRoundRectCallout">
            <a:avLst>
              <a:gd name="adj1" fmla="val -22510"/>
              <a:gd name="adj2" fmla="val -78559"/>
              <a:gd name="adj3" fmla="val 16667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Exigir </a:t>
            </a:r>
            <a:r>
              <a:rPr lang="pt-BR" sz="2400" b="1" i="0" u="sng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PREÇOS LÍQUIDOS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desde </a:t>
            </a:r>
            <a:br>
              <a:rPr lang="pt-BR" sz="24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24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já aos Fornecedores</a:t>
            </a:r>
            <a:endParaRPr sz="24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8"/>
          <p:cNvSpPr/>
          <p:nvPr/>
        </p:nvSpPr>
        <p:spPr>
          <a:xfrm>
            <a:off x="0" y="1"/>
            <a:ext cx="12192000" cy="6944700"/>
          </a:xfrm>
          <a:prstGeom prst="rect">
            <a:avLst/>
          </a:prstGeom>
          <a:solidFill>
            <a:srgbClr val="162E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8"/>
          <p:cNvSpPr txBox="1"/>
          <p:nvPr/>
        </p:nvSpPr>
        <p:spPr>
          <a:xfrm>
            <a:off x="3682359" y="2315230"/>
            <a:ext cx="5079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pt-BR" sz="15000" b="0" i="0" u="none" strike="noStrike" cap="none">
                <a:solidFill>
                  <a:srgbClr val="ECAB5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2 </a:t>
            </a:r>
            <a:endParaRPr sz="15000" b="0" i="0" u="none" strike="noStrike" cap="none">
              <a:solidFill>
                <a:srgbClr val="ECAB5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596" name="Google Shape;596;p18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89390" t="40849"/>
          <a:stretch/>
        </p:blipFill>
        <p:spPr>
          <a:xfrm>
            <a:off x="1" y="2"/>
            <a:ext cx="2349651" cy="706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8"/>
          <p:cNvSpPr txBox="1"/>
          <p:nvPr/>
        </p:nvSpPr>
        <p:spPr>
          <a:xfrm>
            <a:off x="5046928" y="2946467"/>
            <a:ext cx="4763382" cy="93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Créditos Tributários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Sistema Atual x Novo</a:t>
            </a:r>
            <a:endParaRPr sz="11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f3e3fb95b0_0_58"/>
          <p:cNvSpPr txBox="1"/>
          <p:nvPr/>
        </p:nvSpPr>
        <p:spPr>
          <a:xfrm>
            <a:off x="664611" y="507015"/>
            <a:ext cx="109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Créditos Atuais (Limitados) x Creditamento Amplo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g1f3e3fb95b0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f3e3fb95b0_0_58"/>
          <p:cNvSpPr/>
          <p:nvPr/>
        </p:nvSpPr>
        <p:spPr>
          <a:xfrm>
            <a:off x="772430" y="1634031"/>
            <a:ext cx="5490347" cy="2220696"/>
          </a:xfrm>
          <a:prstGeom prst="round2DiagRect">
            <a:avLst>
              <a:gd name="adj1" fmla="val 5369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ECAB51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CRÉDITOS</a:t>
            </a:r>
            <a:r>
              <a:rPr lang="pt-BR" sz="18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 PIS COFINS</a:t>
            </a:r>
            <a:r>
              <a:rPr lang="pt-BR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	</a:t>
            </a:r>
            <a:r>
              <a:rPr lang="pt-BR" sz="1800" b="1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R$ </a:t>
            </a:r>
            <a:r>
              <a:rPr lang="pt-BR" sz="1800" b="1" dirty="0">
                <a:solidFill>
                  <a:schemeClr val="tx2">
                    <a:lumMod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1.149.995,83</a:t>
            </a:r>
            <a:br>
              <a:rPr lang="pt-BR" sz="1800" b="1" dirty="0">
                <a:solidFill>
                  <a:schemeClr val="tx2">
                    <a:lumMod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</a:br>
            <a:r>
              <a:rPr lang="pt-BR" sz="1800" b="0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CRÉDITOS</a:t>
            </a:r>
            <a:r>
              <a:rPr lang="pt-BR" sz="18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 ICMS:		R$ 0</a:t>
            </a:r>
            <a:endParaRPr sz="1800" b="0" i="0" u="none" strike="noStrike" cap="none" dirty="0">
              <a:solidFill>
                <a:srgbClr val="36363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CRÉDITOS</a:t>
            </a:r>
            <a:r>
              <a:rPr lang="pt-BR" sz="18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 ICMS ST</a:t>
            </a:r>
            <a:r>
              <a:rPr lang="pt-BR" sz="18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	</a:t>
            </a:r>
            <a:r>
              <a:rPr lang="pt-BR" sz="18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R$ </a:t>
            </a:r>
            <a:r>
              <a:rPr lang="pt-BR" sz="1800" b="1" dirty="0">
                <a:solidFill>
                  <a:schemeClr val="tx2">
                    <a:lumMod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2.959,60 </a:t>
            </a:r>
            <a:br>
              <a:rPr lang="pt-BR" sz="1800" b="1" dirty="0">
                <a:solidFill>
                  <a:schemeClr val="tx2">
                    <a:lumMod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</a:br>
            <a:r>
              <a:rPr lang="pt-BR" sz="1800" b="0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CRÉDITOS</a:t>
            </a:r>
            <a:r>
              <a:rPr lang="pt-BR" sz="18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 IPI:		R$ </a:t>
            </a:r>
            <a:r>
              <a:rPr lang="pt-BR" sz="1800" b="1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OUTROS CRÉDITOS</a:t>
            </a:r>
            <a:r>
              <a:rPr lang="pt-BR" sz="18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:	R$ 0</a:t>
            </a:r>
            <a:endParaRPr sz="1800" b="0" i="0" u="none" strike="noStrike" cap="none" dirty="0">
              <a:solidFill>
                <a:srgbClr val="3636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6" name="Google Shape;606;g1f3e3fb95b0_0_58"/>
          <p:cNvSpPr txBox="1"/>
          <p:nvPr/>
        </p:nvSpPr>
        <p:spPr>
          <a:xfrm>
            <a:off x="799289" y="4498968"/>
            <a:ext cx="43096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* Foram considerados também os créditos diretos na APURAÇÃO (CIAP, regime especial, outros créditos)</a:t>
            </a:r>
            <a:endParaRPr sz="14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7" name="Google Shape;607;g1f3e3fb95b0_0_58"/>
          <p:cNvSpPr/>
          <p:nvPr/>
        </p:nvSpPr>
        <p:spPr>
          <a:xfrm>
            <a:off x="3384367" y="3760774"/>
            <a:ext cx="2906762" cy="54247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R$ 1.152.955,43</a:t>
            </a:r>
          </a:p>
        </p:txBody>
      </p:sp>
      <p:sp>
        <p:nvSpPr>
          <p:cNvPr id="608" name="Google Shape;608;g1f3e3fb95b0_0_58"/>
          <p:cNvSpPr/>
          <p:nvPr/>
        </p:nvSpPr>
        <p:spPr>
          <a:xfrm>
            <a:off x="6668156" y="1634031"/>
            <a:ext cx="5126896" cy="3230972"/>
          </a:xfrm>
          <a:prstGeom prst="round2DiagRect">
            <a:avLst>
              <a:gd name="adj1" fmla="val 5369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ECAB51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2" name="Google Shape;612;g1f3e3fb95b0_0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1034" y="6524129"/>
            <a:ext cx="1923751" cy="1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0F011F7-3B6B-0B90-CE00-CFFB97F12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17" y="2470536"/>
            <a:ext cx="5006774" cy="2080440"/>
          </a:xfrm>
          <a:prstGeom prst="rect">
            <a:avLst/>
          </a:prstGeom>
        </p:spPr>
      </p:pic>
      <p:sp>
        <p:nvSpPr>
          <p:cNvPr id="5" name="Google Shape;611;g1f3e3fb95b0_0_58"/>
          <p:cNvSpPr txBox="1"/>
          <p:nvPr/>
        </p:nvSpPr>
        <p:spPr>
          <a:xfrm>
            <a:off x="6745548" y="1794759"/>
            <a:ext cx="48816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CREDITAMENTO DE IVA DE ACORDO COM AS OPERAÇÕES E </a:t>
            </a:r>
            <a:r>
              <a:rPr lang="pt-BR" sz="1800" b="1" i="0" u="none" strike="noStrike" cap="none" dirty="0">
                <a:solidFill>
                  <a:srgbClr val="212121"/>
                </a:solidFill>
                <a:highlight>
                  <a:srgbClr val="00E960"/>
                </a:highlight>
                <a:latin typeface="Poppins"/>
                <a:ea typeface="Poppins"/>
                <a:cs typeface="Poppins"/>
                <a:sym typeface="Poppins"/>
              </a:rPr>
              <a:t>FORNECEDORES</a:t>
            </a:r>
            <a:endParaRPr sz="2000" b="1" i="0" u="none" strike="noStrike" cap="none" dirty="0">
              <a:solidFill>
                <a:srgbClr val="212121"/>
              </a:solidFill>
              <a:highlight>
                <a:srgbClr val="00E96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610;g1f3e3fb95b0_0_58"/>
          <p:cNvSpPr/>
          <p:nvPr/>
        </p:nvSpPr>
        <p:spPr>
          <a:xfrm>
            <a:off x="6668157" y="4462468"/>
            <a:ext cx="5200162" cy="4308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R$ 9.800.153,58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f3e3fb95b0_0_58"/>
          <p:cNvSpPr txBox="1"/>
          <p:nvPr/>
        </p:nvSpPr>
        <p:spPr>
          <a:xfrm>
            <a:off x="664611" y="507015"/>
            <a:ext cx="109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Créditos Atuais (Limitados) x Creditamento Amplo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g1f3e3fb95b0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1f3e3fb95b0_0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1034" y="6524129"/>
            <a:ext cx="1923751" cy="1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0;p69">
            <a:extLst>
              <a:ext uri="{FF2B5EF4-FFF2-40B4-BE49-F238E27FC236}">
                <a16:creationId xmlns:a16="http://schemas.microsoft.com/office/drawing/2014/main" id="{E8D23B54-8B09-E4FD-999F-4311D1F89C1E}"/>
              </a:ext>
            </a:extLst>
          </p:cNvPr>
          <p:cNvSpPr/>
          <p:nvPr/>
        </p:nvSpPr>
        <p:spPr>
          <a:xfrm>
            <a:off x="1702252" y="1270655"/>
            <a:ext cx="4769431" cy="1244319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3333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CRÉDITO SERÁ AMPLIADO EM</a:t>
            </a:r>
            <a:b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</a:br>
            <a:r>
              <a:rPr lang="pt-BR" sz="2400" b="1" dirty="0">
                <a:solidFill>
                  <a:srgbClr val="FF000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R$ 8.647.198,15</a:t>
            </a:r>
          </a:p>
        </p:txBody>
      </p:sp>
      <p:sp>
        <p:nvSpPr>
          <p:cNvPr id="8" name="Google Shape;280;p69">
            <a:extLst>
              <a:ext uri="{FF2B5EF4-FFF2-40B4-BE49-F238E27FC236}">
                <a16:creationId xmlns:a16="http://schemas.microsoft.com/office/drawing/2014/main" id="{D898B056-5ABB-D72B-B6D0-73D69DABBCD5}"/>
              </a:ext>
            </a:extLst>
          </p:cNvPr>
          <p:cNvSpPr/>
          <p:nvPr/>
        </p:nvSpPr>
        <p:spPr>
          <a:xfrm>
            <a:off x="3513330" y="2762758"/>
            <a:ext cx="4858037" cy="1244319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28575" cap="flat" cmpd="sng">
            <a:solidFill>
              <a:srgbClr val="ECAB51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3333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MAS O DESEMBOLSO MAIOR EM </a:t>
            </a:r>
            <a:b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</a:br>
            <a:r>
              <a:rPr lang="pt-BR" sz="2400" b="1" dirty="0">
                <a:solidFill>
                  <a:srgbClr val="FF000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R$ 7.188.339,30</a:t>
            </a:r>
          </a:p>
        </p:txBody>
      </p:sp>
      <p:sp>
        <p:nvSpPr>
          <p:cNvPr id="9" name="Google Shape;280;p69">
            <a:extLst>
              <a:ext uri="{FF2B5EF4-FFF2-40B4-BE49-F238E27FC236}">
                <a16:creationId xmlns:a16="http://schemas.microsoft.com/office/drawing/2014/main" id="{B329143D-634E-AFEF-EAD4-DEF7F765A732}"/>
              </a:ext>
            </a:extLst>
          </p:cNvPr>
          <p:cNvSpPr/>
          <p:nvPr/>
        </p:nvSpPr>
        <p:spPr>
          <a:xfrm>
            <a:off x="5133024" y="4269038"/>
            <a:ext cx="5095496" cy="1244319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38100" cap="flat" cmpd="sng">
            <a:solidFill>
              <a:srgbClr val="00192C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3333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 GANHO REAL EM CRÉDITOS SERÁ DE </a:t>
            </a:r>
            <a:b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</a:br>
            <a:r>
              <a:rPr lang="pt-BR" sz="2400" b="1" dirty="0">
                <a:solidFill>
                  <a:srgbClr val="FF000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R$ 1.458.858,85</a:t>
            </a:r>
          </a:p>
        </p:txBody>
      </p:sp>
      <p:sp>
        <p:nvSpPr>
          <p:cNvPr id="10" name="Google Shape;607;g1f3e3fb95b0_0_58">
            <a:extLst>
              <a:ext uri="{FF2B5EF4-FFF2-40B4-BE49-F238E27FC236}">
                <a16:creationId xmlns:a16="http://schemas.microsoft.com/office/drawing/2014/main" id="{9BFFEA13-95D3-1D7F-3846-05E96AEB3328}"/>
              </a:ext>
            </a:extLst>
          </p:cNvPr>
          <p:cNvSpPr/>
          <p:nvPr/>
        </p:nvSpPr>
        <p:spPr>
          <a:xfrm>
            <a:off x="6145911" y="5273425"/>
            <a:ext cx="3271614" cy="86793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2,48% </a:t>
            </a:r>
            <a:br>
              <a:rPr lang="pt-BR" sz="24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</a:br>
            <a:r>
              <a:rPr lang="pt-BR" sz="16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DOS GASTOS TOTAIS ATUAIS</a:t>
            </a:r>
            <a:endParaRPr lang="pt-BR" sz="2000" b="1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879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8566" y="0"/>
            <a:ext cx="122305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8285" y="0"/>
            <a:ext cx="4356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/>
          <p:nvPr/>
        </p:nvSpPr>
        <p:spPr>
          <a:xfrm>
            <a:off x="620588" y="1203089"/>
            <a:ext cx="68800" cy="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46148" y="0"/>
            <a:ext cx="25400" cy="10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"/>
          <p:cNvSpPr txBox="1"/>
          <p:nvPr/>
        </p:nvSpPr>
        <p:spPr>
          <a:xfrm>
            <a:off x="793167" y="2340504"/>
            <a:ext cx="64275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Com a </a:t>
            </a:r>
            <a:r>
              <a:rPr lang="pt-BR" sz="1600" b="1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Calculadora da Reforma Tributária</a:t>
            </a:r>
            <a:r>
              <a:rPr lang="pt-BR" sz="16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da ROIT levamos análises e contribuições para as emendas apresentadas na PEC 45/2019, servindo de fonte de matérias jornalísticas, audiência pública no Senado, na TV Senado. Além de podcasts e palestras em todo o Brasil.</a:t>
            </a:r>
          </a:p>
        </p:txBody>
      </p:sp>
      <p:sp>
        <p:nvSpPr>
          <p:cNvPr id="174" name="Google Shape;174;p6"/>
          <p:cNvSpPr/>
          <p:nvPr/>
        </p:nvSpPr>
        <p:spPr>
          <a:xfrm>
            <a:off x="11619332" y="4169756"/>
            <a:ext cx="68800" cy="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 txBox="1"/>
          <p:nvPr/>
        </p:nvSpPr>
        <p:spPr>
          <a:xfrm rot="-5400000">
            <a:off x="11043532" y="3422702"/>
            <a:ext cx="1220400" cy="10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7"/>
              <a:buFont typeface="Arial"/>
              <a:buNone/>
            </a:pPr>
            <a:r>
              <a:rPr lang="pt-BR" sz="667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MÍDIA KIT</a:t>
            </a:r>
            <a:r>
              <a:rPr lang="pt-BR" sz="667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| LUCAS RIBEIRO</a:t>
            </a: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41032" y="-17767"/>
            <a:ext cx="25400" cy="2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/>
        </p:nvSpPr>
        <p:spPr>
          <a:xfrm>
            <a:off x="696386" y="917786"/>
            <a:ext cx="609222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 dirty="0">
                <a:solidFill>
                  <a:srgbClr val="152E3E"/>
                </a:solidFill>
                <a:latin typeface="Poppins"/>
                <a:ea typeface="Poppins"/>
                <a:cs typeface="Poppins"/>
                <a:sym typeface="Poppins"/>
              </a:rPr>
              <a:t>Atuação direta na </a:t>
            </a:r>
            <a:br>
              <a:rPr lang="pt-BR" sz="2800" b="0" i="0" u="none" strike="noStrike" cap="none" dirty="0">
                <a:solidFill>
                  <a:srgbClr val="152E3E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2800" b="0" i="0" u="none" strike="noStrike" cap="none" dirty="0">
                <a:solidFill>
                  <a:srgbClr val="152E3E"/>
                </a:solidFill>
                <a:latin typeface="Poppins"/>
                <a:ea typeface="Poppins"/>
                <a:cs typeface="Poppins"/>
                <a:sym typeface="Poppins"/>
              </a:rPr>
              <a:t>Reforma Tributária</a:t>
            </a:r>
            <a:endParaRPr sz="2800" b="0" i="0" u="none" strike="noStrike" cap="none" dirty="0">
              <a:solidFill>
                <a:srgbClr val="152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8" name="Google Shape;178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3168" y="4086868"/>
            <a:ext cx="2058785" cy="123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38214" y="4086849"/>
            <a:ext cx="2058785" cy="123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83256" y="4086866"/>
            <a:ext cx="2058785" cy="123118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/>
          <p:nvPr/>
        </p:nvSpPr>
        <p:spPr>
          <a:xfrm>
            <a:off x="848767" y="5384149"/>
            <a:ext cx="1922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Na Comissão de Assuntos Econômicos - Debate sobre a Reforma Tributária (23/08/2023)</a:t>
            </a:r>
            <a:endParaRPr sz="667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3138200" y="5384149"/>
            <a:ext cx="1922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Entrevista programa Agenda Econômica </a:t>
            </a:r>
            <a:br>
              <a:rPr lang="pt-BR" sz="12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200" b="0" i="0" u="none" strike="noStrike" cap="none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TV Senado (10/10/2023)</a:t>
            </a:r>
            <a:endParaRPr sz="667" b="0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5483267" y="5384149"/>
            <a:ext cx="1922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Matéria da Revista Veja: </a:t>
            </a:r>
            <a:endParaRPr sz="12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Análise com mil empresas diz que 93% pagarão mais com reforma tributária</a:t>
            </a:r>
            <a:endParaRPr sz="1200" b="0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31238" y="1111988"/>
            <a:ext cx="1647733" cy="575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0"/>
          <p:cNvSpPr txBox="1"/>
          <p:nvPr/>
        </p:nvSpPr>
        <p:spPr>
          <a:xfrm>
            <a:off x="664611" y="507015"/>
            <a:ext cx="1096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Perfil dos Fornecedores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1034" y="6524129"/>
            <a:ext cx="1923751" cy="1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0"/>
          <p:cNvSpPr/>
          <p:nvPr/>
        </p:nvSpPr>
        <p:spPr>
          <a:xfrm>
            <a:off x="876924" y="1240321"/>
            <a:ext cx="8694503" cy="3210028"/>
          </a:xfrm>
          <a:prstGeom prst="round2DiagRect">
            <a:avLst>
              <a:gd name="adj1" fmla="val 5369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ECAB51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62FF30-2272-2329-5653-BD62F4FE4F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79" r="2390" b="3501"/>
          <a:stretch/>
        </p:blipFill>
        <p:spPr>
          <a:xfrm>
            <a:off x="1011645" y="1371716"/>
            <a:ext cx="8492118" cy="2943721"/>
          </a:xfrm>
          <a:prstGeom prst="rect">
            <a:avLst/>
          </a:prstGeom>
        </p:spPr>
      </p:pic>
      <p:sp>
        <p:nvSpPr>
          <p:cNvPr id="2" name="Google Shape;624;p30"/>
          <p:cNvSpPr/>
          <p:nvPr/>
        </p:nvSpPr>
        <p:spPr>
          <a:xfrm>
            <a:off x="3845207" y="4360706"/>
            <a:ext cx="8034498" cy="1033701"/>
          </a:xfrm>
          <a:prstGeom prst="round2DiagRect">
            <a:avLst>
              <a:gd name="adj1" fmla="val 118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pt-BR" sz="2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R$ 39.645.596</a:t>
            </a:r>
            <a:r>
              <a:rPr lang="pt-BR" sz="2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erda potencial de créditos de IBS e CBS </a:t>
            </a:r>
            <a:b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2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pt-BR" sz="28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%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das compras atuais</a:t>
            </a:r>
          </a:p>
        </p:txBody>
      </p:sp>
      <p:sp>
        <p:nvSpPr>
          <p:cNvPr id="3" name="Google Shape;625;p30"/>
          <p:cNvSpPr/>
          <p:nvPr/>
        </p:nvSpPr>
        <p:spPr>
          <a:xfrm>
            <a:off x="3639343" y="4268829"/>
            <a:ext cx="411728" cy="1217455"/>
          </a:xfrm>
          <a:prstGeom prst="chevron">
            <a:avLst>
              <a:gd name="adj" fmla="val 50000"/>
            </a:avLst>
          </a:prstGeom>
          <a:solidFill>
            <a:srgbClr val="ECAB5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f3e3fb95b0_0_122"/>
          <p:cNvSpPr/>
          <p:nvPr/>
        </p:nvSpPr>
        <p:spPr>
          <a:xfrm>
            <a:off x="0" y="1"/>
            <a:ext cx="12192000" cy="6944700"/>
          </a:xfrm>
          <a:prstGeom prst="rect">
            <a:avLst/>
          </a:prstGeom>
          <a:solidFill>
            <a:srgbClr val="162E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g1f3e3fb95b0_0_122"/>
          <p:cNvSpPr txBox="1"/>
          <p:nvPr/>
        </p:nvSpPr>
        <p:spPr>
          <a:xfrm>
            <a:off x="3967029" y="2315230"/>
            <a:ext cx="5079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pt-BR" sz="15000" b="0" i="0" u="none" strike="noStrike" cap="none">
                <a:solidFill>
                  <a:srgbClr val="ECAB5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3 </a:t>
            </a:r>
            <a:endParaRPr sz="15000" b="0" i="0" u="none" strike="noStrike" cap="none">
              <a:solidFill>
                <a:srgbClr val="ECAB5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632" name="Google Shape;632;g1f3e3fb95b0_0_122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89390" t="40849"/>
          <a:stretch/>
        </p:blipFill>
        <p:spPr>
          <a:xfrm>
            <a:off x="1" y="2"/>
            <a:ext cx="2349651" cy="7063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1f3e3fb95b0_0_122"/>
          <p:cNvSpPr txBox="1"/>
          <p:nvPr/>
        </p:nvSpPr>
        <p:spPr>
          <a:xfrm>
            <a:off x="5544210" y="2840392"/>
            <a:ext cx="4763382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Saídas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Análise detalhada de </a:t>
            </a:r>
            <a:br>
              <a:rPr lang="pt-BR"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Vendas e Clientes</a:t>
            </a:r>
            <a:endParaRPr sz="105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f3e3fb95b0_0_130"/>
          <p:cNvSpPr/>
          <p:nvPr/>
        </p:nvSpPr>
        <p:spPr>
          <a:xfrm>
            <a:off x="1284170" y="1654276"/>
            <a:ext cx="9908370" cy="2407362"/>
          </a:xfrm>
          <a:prstGeom prst="round2DiagRect">
            <a:avLst>
              <a:gd name="adj1" fmla="val 5369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ECAB51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0" name="Google Shape;640;g1f3e3fb95b0_0_130"/>
          <p:cNvSpPr txBox="1"/>
          <p:nvPr/>
        </p:nvSpPr>
        <p:spPr>
          <a:xfrm>
            <a:off x="759510" y="372576"/>
            <a:ext cx="7783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Impacto nas Vendas</a:t>
            </a:r>
            <a:endParaRPr sz="2400" b="1" i="0" u="none" strike="noStrike" cap="none">
              <a:solidFill>
                <a:srgbClr val="1C3A4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1" name="Google Shape;641;g1f3e3fb95b0_0_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f3e3fb95b0_0_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1034" y="6524129"/>
            <a:ext cx="1923751" cy="169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4E54BE1-FCBF-566B-76BD-A3DB28772677}"/>
              </a:ext>
            </a:extLst>
          </p:cNvPr>
          <p:cNvGrpSpPr/>
          <p:nvPr/>
        </p:nvGrpSpPr>
        <p:grpSpPr>
          <a:xfrm>
            <a:off x="1576777" y="1760647"/>
            <a:ext cx="9323155" cy="2043392"/>
            <a:chOff x="400640" y="1869362"/>
            <a:chExt cx="6437012" cy="150755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57A4FFB-5A88-C50A-8625-C5393F644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41" y="1869362"/>
              <a:ext cx="6437011" cy="1507553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BBCB520-9C51-2874-7DD7-066D2B949A54}"/>
                </a:ext>
              </a:extLst>
            </p:cNvPr>
            <p:cNvSpPr/>
            <p:nvPr/>
          </p:nvSpPr>
          <p:spPr>
            <a:xfrm>
              <a:off x="400640" y="3186415"/>
              <a:ext cx="6437011" cy="1905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Google Shape;624;p30">
            <a:extLst>
              <a:ext uri="{FF2B5EF4-FFF2-40B4-BE49-F238E27FC236}">
                <a16:creationId xmlns:a16="http://schemas.microsoft.com/office/drawing/2014/main" id="{B512AE2E-AEAA-49E2-A572-56E0657A7C66}"/>
              </a:ext>
            </a:extLst>
          </p:cNvPr>
          <p:cNvSpPr/>
          <p:nvPr/>
        </p:nvSpPr>
        <p:spPr>
          <a:xfrm>
            <a:off x="6967870" y="3985481"/>
            <a:ext cx="4224669" cy="827523"/>
          </a:xfrm>
          <a:prstGeom prst="round2DiagRect">
            <a:avLst>
              <a:gd name="adj1" fmla="val 118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2000"/>
            </a:pPr>
            <a:r>
              <a:rPr lang="pt-BR" sz="2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13,39%</a:t>
            </a:r>
            <a:r>
              <a:rPr lang="pt-BR" sz="2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pt-BR" sz="24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mais CARO para os clientes</a:t>
            </a:r>
            <a:endParaRPr sz="20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f3e3fb95b0_0_130"/>
          <p:cNvSpPr txBox="1"/>
          <p:nvPr/>
        </p:nvSpPr>
        <p:spPr>
          <a:xfrm>
            <a:off x="759510" y="372576"/>
            <a:ext cx="861131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Efeitos nos Preços </a:t>
            </a:r>
            <a:r>
              <a:rPr lang="pt-BR" sz="2400" b="1" i="0" u="sng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Líquidos</a:t>
            </a:r>
            <a:r>
              <a:rPr lang="pt-BR" sz="2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 pelo “Tipo de Cliente”</a:t>
            </a:r>
            <a:endParaRPr sz="2400" b="1" i="0" u="none" strike="noStrike" cap="none" dirty="0">
              <a:solidFill>
                <a:srgbClr val="1C3A4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1" name="Google Shape;641;g1f3e3fb95b0_0_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f3e3fb95b0_0_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1034" y="6524129"/>
            <a:ext cx="1923751" cy="1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1f3e3fb95b0_0_130"/>
          <p:cNvSpPr/>
          <p:nvPr/>
        </p:nvSpPr>
        <p:spPr>
          <a:xfrm>
            <a:off x="1692660" y="1325219"/>
            <a:ext cx="8715770" cy="2015938"/>
          </a:xfrm>
          <a:prstGeom prst="round2DiagRect">
            <a:avLst>
              <a:gd name="adj1" fmla="val 5369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ECAB51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647;g1f3e3fb95b0_0_130"/>
          <p:cNvSpPr/>
          <p:nvPr/>
        </p:nvSpPr>
        <p:spPr>
          <a:xfrm>
            <a:off x="4348716" y="2641495"/>
            <a:ext cx="6124967" cy="78073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1800" b="1" i="0" u="sng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Redução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pt-BR" sz="24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10%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no preço </a:t>
            </a:r>
            <a:r>
              <a:rPr lang="pt-BR" sz="1800" b="1" i="0" u="sng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líquido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para o cliente “Meio de Cadeia”</a:t>
            </a:r>
            <a:endParaRPr sz="16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648;g1f3e3fb95b0_0_130"/>
          <p:cNvSpPr/>
          <p:nvPr/>
        </p:nvSpPr>
        <p:spPr>
          <a:xfrm>
            <a:off x="1692659" y="3750580"/>
            <a:ext cx="8664969" cy="2015937"/>
          </a:xfrm>
          <a:prstGeom prst="round2DiagRect">
            <a:avLst>
              <a:gd name="adj1" fmla="val 5369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ECAB51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650;g1f3e3fb95b0_0_130"/>
          <p:cNvSpPr/>
          <p:nvPr/>
        </p:nvSpPr>
        <p:spPr>
          <a:xfrm>
            <a:off x="4348716" y="5103076"/>
            <a:ext cx="6066971" cy="78073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1800" b="1" i="0" u="sng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Aumento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pt-BR" sz="24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15%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no preço final para o cliente </a:t>
            </a:r>
            <a:br>
              <a:rPr lang="pt-BR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8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“Fim de Cadeia”</a:t>
            </a:r>
            <a:endParaRPr sz="16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F754F3-02C4-12A6-0B24-0DFB985116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54718" b="-10838"/>
          <a:stretch/>
        </p:blipFill>
        <p:spPr>
          <a:xfrm>
            <a:off x="1877292" y="1574878"/>
            <a:ext cx="8387653" cy="118958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94C51E0-81BE-30B0-E28A-77E12DA7A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36" t="-1" b="-10838"/>
          <a:stretch/>
        </p:blipFill>
        <p:spPr>
          <a:xfrm>
            <a:off x="1776313" y="4063731"/>
            <a:ext cx="8570789" cy="11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1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f3e3fb95b0_0_183"/>
          <p:cNvSpPr/>
          <p:nvPr/>
        </p:nvSpPr>
        <p:spPr>
          <a:xfrm>
            <a:off x="0" y="1"/>
            <a:ext cx="12192000" cy="6944700"/>
          </a:xfrm>
          <a:prstGeom prst="rect">
            <a:avLst/>
          </a:prstGeom>
          <a:solidFill>
            <a:srgbClr val="162E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1f3e3fb95b0_0_183"/>
          <p:cNvSpPr txBox="1"/>
          <p:nvPr/>
        </p:nvSpPr>
        <p:spPr>
          <a:xfrm>
            <a:off x="3967029" y="2315230"/>
            <a:ext cx="5079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pt-BR" sz="15000" b="0" i="0" u="none" strike="noStrike" cap="none">
                <a:solidFill>
                  <a:srgbClr val="ECAB5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4 </a:t>
            </a:r>
            <a:endParaRPr sz="15000" b="0" i="0" u="none" strike="noStrike" cap="none">
              <a:solidFill>
                <a:srgbClr val="ECAB5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657" name="Google Shape;657;g1f3e3fb95b0_0_183" descr="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89390" t="40849"/>
          <a:stretch/>
        </p:blipFill>
        <p:spPr>
          <a:xfrm>
            <a:off x="1" y="2"/>
            <a:ext cx="2349651" cy="706319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1f3e3fb95b0_0_183"/>
          <p:cNvSpPr txBox="1"/>
          <p:nvPr/>
        </p:nvSpPr>
        <p:spPr>
          <a:xfrm>
            <a:off x="5673607" y="3025058"/>
            <a:ext cx="4763382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Débitos Tributários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Sistema Atual x Novo</a:t>
            </a:r>
            <a:endParaRPr sz="105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f3e3fb95b0_0_191"/>
          <p:cNvSpPr txBox="1"/>
          <p:nvPr/>
        </p:nvSpPr>
        <p:spPr>
          <a:xfrm>
            <a:off x="578355" y="372576"/>
            <a:ext cx="7783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Débitos Atuais x Débitos IBS e CBS</a:t>
            </a:r>
            <a:endParaRPr sz="2400" b="1" i="0" u="none" strike="noStrike" cap="none" dirty="0">
              <a:solidFill>
                <a:srgbClr val="1C3A4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5" name="Google Shape;665;g1f3e3fb95b0_0_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1f3e3fb95b0_0_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1034" y="6524129"/>
            <a:ext cx="1923751" cy="1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f3e3fb95b0_0_191"/>
          <p:cNvSpPr/>
          <p:nvPr/>
        </p:nvSpPr>
        <p:spPr>
          <a:xfrm>
            <a:off x="759500" y="1039771"/>
            <a:ext cx="5545373" cy="1599971"/>
          </a:xfrm>
          <a:prstGeom prst="round2DiagRect">
            <a:avLst>
              <a:gd name="adj1" fmla="val 5369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ECAB51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Arial"/>
              <a:buNone/>
            </a:pPr>
            <a:r>
              <a:rPr lang="pt-BR" sz="2000" b="0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DÉBITOS</a:t>
            </a:r>
            <a:r>
              <a:rPr lang="pt-BR" sz="20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 PIS COFINS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	</a:t>
            </a:r>
            <a:r>
              <a:rPr lang="pt-BR" sz="20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R$ </a:t>
            </a:r>
            <a:r>
              <a:rPr lang="pt-BR" sz="2000" b="1" dirty="0">
                <a:solidFill>
                  <a:schemeClr val="tx2">
                    <a:lumMod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1.855.462,11 </a:t>
            </a:r>
            <a:r>
              <a:rPr lang="pt-BR" sz="2000" b="0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DÉBITOS</a:t>
            </a:r>
            <a:r>
              <a:rPr lang="pt-BR" sz="20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 ICMS:		R$ </a:t>
            </a:r>
            <a:r>
              <a:rPr lang="pt-BR" sz="2000" b="1" dirty="0">
                <a:solidFill>
                  <a:schemeClr val="tx2">
                    <a:lumMod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14.765,45</a:t>
            </a:r>
            <a:endParaRPr lang="pt-BR" sz="2000" b="1" i="0" u="none" strike="noStrike" cap="none" dirty="0">
              <a:solidFill>
                <a:srgbClr val="36363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Arial"/>
              <a:buNone/>
            </a:pPr>
            <a:r>
              <a:rPr lang="pt-BR" sz="2000" b="0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DÉBITOS</a:t>
            </a:r>
            <a:r>
              <a:rPr lang="pt-BR" sz="20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 ISS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pt-BR" sz="2000" dirty="0">
                <a:latin typeface="Poppins"/>
                <a:ea typeface="Poppins"/>
                <a:cs typeface="Poppins"/>
                <a:sym typeface="Poppins"/>
              </a:rPr>
              <a:t>		</a:t>
            </a:r>
            <a:r>
              <a:rPr lang="pt-BR" sz="20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R$ </a:t>
            </a:r>
            <a:r>
              <a:rPr lang="pt-BR" sz="2000" b="1" dirty="0">
                <a:solidFill>
                  <a:schemeClr val="tx2">
                    <a:lumMod val="2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594.609,40</a:t>
            </a:r>
            <a:r>
              <a:rPr lang="pt-BR" sz="2000" b="1" i="0" u="none" strike="noStrike" cap="none" dirty="0">
                <a:solidFill>
                  <a:srgbClr val="36363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400"/>
              <a:buFont typeface="Arial"/>
              <a:buNone/>
            </a:pPr>
            <a:endParaRPr lang="pt-B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f3e3fb95b0_0_191"/>
          <p:cNvSpPr/>
          <p:nvPr/>
        </p:nvSpPr>
        <p:spPr>
          <a:xfrm>
            <a:off x="3425374" y="2487770"/>
            <a:ext cx="2908164" cy="52322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R$ 2.464.836,96</a:t>
            </a:r>
          </a:p>
        </p:txBody>
      </p:sp>
      <p:sp>
        <p:nvSpPr>
          <p:cNvPr id="670" name="Google Shape;670;g1f3e3fb95b0_0_191"/>
          <p:cNvSpPr/>
          <p:nvPr/>
        </p:nvSpPr>
        <p:spPr>
          <a:xfrm>
            <a:off x="759500" y="3289644"/>
            <a:ext cx="6792260" cy="3012750"/>
          </a:xfrm>
          <a:prstGeom prst="round2DiagRect">
            <a:avLst>
              <a:gd name="adj1" fmla="val 5369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ECAB51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671;g1f3e3fb95b0_0_191"/>
          <p:cNvSpPr txBox="1"/>
          <p:nvPr/>
        </p:nvSpPr>
        <p:spPr>
          <a:xfrm>
            <a:off x="826029" y="3395031"/>
            <a:ext cx="64563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DÉBITOS DE IBS E CBS DE ACORDO COM AS OPERAÇÕES</a:t>
            </a:r>
            <a:endParaRPr sz="2000" b="1" i="0" u="none" strike="noStrike" cap="none" dirty="0">
              <a:solidFill>
                <a:srgbClr val="212121"/>
              </a:solidFill>
              <a:highlight>
                <a:srgbClr val="00E96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A45B7BB-2D6A-9E37-DBDF-459B0B949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313" y="3838306"/>
            <a:ext cx="6252087" cy="2048282"/>
          </a:xfrm>
          <a:prstGeom prst="rect">
            <a:avLst/>
          </a:prstGeom>
        </p:spPr>
      </p:pic>
      <p:sp>
        <p:nvSpPr>
          <p:cNvPr id="4" name="Google Shape;673;g1f3e3fb95b0_0_191"/>
          <p:cNvSpPr/>
          <p:nvPr/>
        </p:nvSpPr>
        <p:spPr>
          <a:xfrm>
            <a:off x="3909615" y="6023137"/>
            <a:ext cx="3642145" cy="55791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128% maior o débito!</a:t>
            </a:r>
          </a:p>
        </p:txBody>
      </p:sp>
      <p:sp>
        <p:nvSpPr>
          <p:cNvPr id="5" name="Google Shape;280;p69">
            <a:extLst>
              <a:ext uri="{FF2B5EF4-FFF2-40B4-BE49-F238E27FC236}">
                <a16:creationId xmlns:a16="http://schemas.microsoft.com/office/drawing/2014/main" id="{39383062-24C8-964D-6190-84BA3449E007}"/>
              </a:ext>
            </a:extLst>
          </p:cNvPr>
          <p:cNvSpPr/>
          <p:nvPr/>
        </p:nvSpPr>
        <p:spPr>
          <a:xfrm>
            <a:off x="7375987" y="4575252"/>
            <a:ext cx="4408968" cy="1049472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3333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DÉBITO CRESCE</a:t>
            </a:r>
            <a:b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</a:br>
            <a:r>
              <a:rPr lang="pt-BR" sz="2400" b="1" dirty="0">
                <a:solidFill>
                  <a:srgbClr val="FF000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R$ 3.150.363,58</a:t>
            </a:r>
          </a:p>
        </p:txBody>
      </p:sp>
      <p:sp>
        <p:nvSpPr>
          <p:cNvPr id="9" name="Google Shape;673;g1f3e3fb95b0_0_191">
            <a:extLst>
              <a:ext uri="{FF2B5EF4-FFF2-40B4-BE49-F238E27FC236}">
                <a16:creationId xmlns:a16="http://schemas.microsoft.com/office/drawing/2014/main" id="{2D3FC749-98A0-47DC-BC11-5899CEBCFF21}"/>
              </a:ext>
            </a:extLst>
          </p:cNvPr>
          <p:cNvSpPr/>
          <p:nvPr/>
        </p:nvSpPr>
        <p:spPr>
          <a:xfrm>
            <a:off x="8286308" y="5516515"/>
            <a:ext cx="3498648" cy="55791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13,33% da Receita Atual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70;g1f3e3fb95b0_0_191">
            <a:extLst>
              <a:ext uri="{FF2B5EF4-FFF2-40B4-BE49-F238E27FC236}">
                <a16:creationId xmlns:a16="http://schemas.microsoft.com/office/drawing/2014/main" id="{DBC5ADB9-262D-0C81-2F0F-6815F8D0EC0C}"/>
              </a:ext>
            </a:extLst>
          </p:cNvPr>
          <p:cNvSpPr/>
          <p:nvPr/>
        </p:nvSpPr>
        <p:spPr>
          <a:xfrm>
            <a:off x="693353" y="1390675"/>
            <a:ext cx="10059705" cy="1421096"/>
          </a:xfrm>
          <a:prstGeom prst="round2DiagRect">
            <a:avLst>
              <a:gd name="adj1" fmla="val 5369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ECAB51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4" name="Google Shape;664;g1f3e3fb95b0_0_191"/>
          <p:cNvSpPr txBox="1"/>
          <p:nvPr/>
        </p:nvSpPr>
        <p:spPr>
          <a:xfrm>
            <a:off x="578355" y="372576"/>
            <a:ext cx="77832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Apuração Final Comparada</a:t>
            </a:r>
            <a:endParaRPr sz="2400" b="1" i="0" u="none" strike="noStrike" cap="none" dirty="0">
              <a:solidFill>
                <a:srgbClr val="1C3A4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5" name="Google Shape;665;g1f3e3fb95b0_0_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1f3e3fb95b0_0_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1034" y="6524129"/>
            <a:ext cx="1923751" cy="1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1f3e3fb95b0_0_191"/>
          <p:cNvSpPr/>
          <p:nvPr/>
        </p:nvSpPr>
        <p:spPr>
          <a:xfrm>
            <a:off x="693354" y="3784912"/>
            <a:ext cx="10059706" cy="1758189"/>
          </a:xfrm>
          <a:prstGeom prst="round2DiagRect">
            <a:avLst>
              <a:gd name="adj1" fmla="val 5369"/>
              <a:gd name="adj2" fmla="val 0"/>
            </a:avLst>
          </a:prstGeom>
          <a:solidFill>
            <a:srgbClr val="FFFFFF"/>
          </a:solidFill>
          <a:ln w="9525" cap="flat" cmpd="sng">
            <a:solidFill>
              <a:srgbClr val="30303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ECAB51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671;g1f3e3fb95b0_0_191"/>
          <p:cNvSpPr txBox="1"/>
          <p:nvPr/>
        </p:nvSpPr>
        <p:spPr>
          <a:xfrm>
            <a:off x="759884" y="3890299"/>
            <a:ext cx="84342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APURAÇÃO DO IBS E CBS PARA FINS DE RECOLHIMENTO</a:t>
            </a:r>
            <a:endParaRPr sz="2000" b="1" i="0" u="none" strike="noStrike" cap="none" dirty="0">
              <a:solidFill>
                <a:srgbClr val="212121"/>
              </a:solidFill>
              <a:highlight>
                <a:srgbClr val="00E96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671;g1f3e3fb95b0_0_191">
            <a:extLst>
              <a:ext uri="{FF2B5EF4-FFF2-40B4-BE49-F238E27FC236}">
                <a16:creationId xmlns:a16="http://schemas.microsoft.com/office/drawing/2014/main" id="{980B78D4-3F07-3D85-47A7-9F4489A8C074}"/>
              </a:ext>
            </a:extLst>
          </p:cNvPr>
          <p:cNvSpPr txBox="1"/>
          <p:nvPr/>
        </p:nvSpPr>
        <p:spPr>
          <a:xfrm>
            <a:off x="716218" y="1488187"/>
            <a:ext cx="84342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RECOLHIMENTO EFETIVO DE TRIBUTOS HOJE</a:t>
            </a:r>
            <a:endParaRPr sz="2000" b="1" i="0" u="none" strike="noStrike" cap="none" dirty="0">
              <a:solidFill>
                <a:srgbClr val="212121"/>
              </a:solidFill>
              <a:highlight>
                <a:srgbClr val="00E96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673;g1f3e3fb95b0_0_191">
            <a:extLst>
              <a:ext uri="{FF2B5EF4-FFF2-40B4-BE49-F238E27FC236}">
                <a16:creationId xmlns:a16="http://schemas.microsoft.com/office/drawing/2014/main" id="{61F2831F-88B4-BF86-AA1A-2EF3EABEB65E}"/>
              </a:ext>
            </a:extLst>
          </p:cNvPr>
          <p:cNvSpPr/>
          <p:nvPr/>
        </p:nvSpPr>
        <p:spPr>
          <a:xfrm>
            <a:off x="832175" y="4568936"/>
            <a:ext cx="2804604" cy="75884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DÉBITOS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R$ 5.615.200,54</a:t>
            </a:r>
          </a:p>
        </p:txBody>
      </p:sp>
      <p:sp>
        <p:nvSpPr>
          <p:cNvPr id="10" name="Google Shape;610;g1f3e3fb95b0_0_58">
            <a:extLst>
              <a:ext uri="{FF2B5EF4-FFF2-40B4-BE49-F238E27FC236}">
                <a16:creationId xmlns:a16="http://schemas.microsoft.com/office/drawing/2014/main" id="{F4410294-CEA7-EDFB-A160-59FE95D8D14A}"/>
              </a:ext>
            </a:extLst>
          </p:cNvPr>
          <p:cNvSpPr/>
          <p:nvPr/>
        </p:nvSpPr>
        <p:spPr>
          <a:xfrm>
            <a:off x="4234153" y="4568936"/>
            <a:ext cx="2804604" cy="75884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CRÉDITOS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R$ 3.153.626,11</a:t>
            </a:r>
          </a:p>
        </p:txBody>
      </p:sp>
      <p:sp>
        <p:nvSpPr>
          <p:cNvPr id="11" name="Google Shape;560;p34">
            <a:extLst>
              <a:ext uri="{FF2B5EF4-FFF2-40B4-BE49-F238E27FC236}">
                <a16:creationId xmlns:a16="http://schemas.microsoft.com/office/drawing/2014/main" id="{3FA990C9-7E88-50CC-3E53-F93FE8265DFD}"/>
              </a:ext>
            </a:extLst>
          </p:cNvPr>
          <p:cNvSpPr/>
          <p:nvPr/>
        </p:nvSpPr>
        <p:spPr>
          <a:xfrm>
            <a:off x="3757673" y="4898736"/>
            <a:ext cx="378137" cy="205760"/>
          </a:xfrm>
          <a:prstGeom prst="mathMinus">
            <a:avLst>
              <a:gd name="adj1" fmla="val 2352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61;p34">
            <a:extLst>
              <a:ext uri="{FF2B5EF4-FFF2-40B4-BE49-F238E27FC236}">
                <a16:creationId xmlns:a16="http://schemas.microsoft.com/office/drawing/2014/main" id="{FE1A74EC-4C68-64C3-98A0-173874596671}"/>
              </a:ext>
            </a:extLst>
          </p:cNvPr>
          <p:cNvSpPr/>
          <p:nvPr/>
        </p:nvSpPr>
        <p:spPr>
          <a:xfrm>
            <a:off x="7225826" y="4898736"/>
            <a:ext cx="410305" cy="239126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610;g1f3e3fb95b0_0_58">
            <a:extLst>
              <a:ext uri="{FF2B5EF4-FFF2-40B4-BE49-F238E27FC236}">
                <a16:creationId xmlns:a16="http://schemas.microsoft.com/office/drawing/2014/main" id="{680EB363-1CB4-63BC-062F-8E200B8E9252}"/>
              </a:ext>
            </a:extLst>
          </p:cNvPr>
          <p:cNvSpPr/>
          <p:nvPr/>
        </p:nvSpPr>
        <p:spPr>
          <a:xfrm>
            <a:off x="7823200" y="4568936"/>
            <a:ext cx="2804604" cy="758849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CAB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A RECOLHER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R$ 2.461.574,43</a:t>
            </a:r>
          </a:p>
        </p:txBody>
      </p:sp>
      <p:sp>
        <p:nvSpPr>
          <p:cNvPr id="14" name="Sinal de Multiplicação 13">
            <a:extLst>
              <a:ext uri="{FF2B5EF4-FFF2-40B4-BE49-F238E27FC236}">
                <a16:creationId xmlns:a16="http://schemas.microsoft.com/office/drawing/2014/main" id="{C102CD0F-4C50-6184-442F-157CAD40642B}"/>
              </a:ext>
            </a:extLst>
          </p:cNvPr>
          <p:cNvSpPr/>
          <p:nvPr/>
        </p:nvSpPr>
        <p:spPr>
          <a:xfrm>
            <a:off x="5330456" y="2942683"/>
            <a:ext cx="765544" cy="735506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541742-9B8C-9FC7-236A-60281A46936D}"/>
              </a:ext>
            </a:extLst>
          </p:cNvPr>
          <p:cNvCxnSpPr/>
          <p:nvPr/>
        </p:nvCxnSpPr>
        <p:spPr>
          <a:xfrm>
            <a:off x="9356651" y="2665229"/>
            <a:ext cx="0" cy="623777"/>
          </a:xfrm>
          <a:prstGeom prst="straightConnector1">
            <a:avLst/>
          </a:prstGeom>
          <a:ln w="57150">
            <a:solidFill>
              <a:srgbClr val="ECAB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8810B91-5917-1445-D4C2-9AEFC463196B}"/>
              </a:ext>
            </a:extLst>
          </p:cNvPr>
          <p:cNvCxnSpPr/>
          <p:nvPr/>
        </p:nvCxnSpPr>
        <p:spPr>
          <a:xfrm>
            <a:off x="9356651" y="3945159"/>
            <a:ext cx="0" cy="623777"/>
          </a:xfrm>
          <a:prstGeom prst="straightConnector1">
            <a:avLst/>
          </a:prstGeom>
          <a:ln w="57150">
            <a:solidFill>
              <a:srgbClr val="ECAB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80;p69">
            <a:extLst>
              <a:ext uri="{FF2B5EF4-FFF2-40B4-BE49-F238E27FC236}">
                <a16:creationId xmlns:a16="http://schemas.microsoft.com/office/drawing/2014/main" id="{B81F68C3-BCF6-AECB-67EC-0AA3E307E716}"/>
              </a:ext>
            </a:extLst>
          </p:cNvPr>
          <p:cNvSpPr/>
          <p:nvPr/>
        </p:nvSpPr>
        <p:spPr>
          <a:xfrm>
            <a:off x="7948454" y="3332816"/>
            <a:ext cx="2804604" cy="644484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28575" cap="flat" cmpd="sng">
            <a:solidFill>
              <a:srgbClr val="ECAB51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3333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+135%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18C4B0-AB17-7444-A4ED-79EE57E34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89" y="1862587"/>
            <a:ext cx="9922677" cy="762337"/>
          </a:xfrm>
          <a:prstGeom prst="rect">
            <a:avLst/>
          </a:prstGeom>
        </p:spPr>
      </p:pic>
      <p:sp>
        <p:nvSpPr>
          <p:cNvPr id="15" name="Google Shape;280;p69">
            <a:extLst>
              <a:ext uri="{FF2B5EF4-FFF2-40B4-BE49-F238E27FC236}">
                <a16:creationId xmlns:a16="http://schemas.microsoft.com/office/drawing/2014/main" id="{547F82BF-7F64-6A5C-9BA5-B86F55A19893}"/>
              </a:ext>
            </a:extLst>
          </p:cNvPr>
          <p:cNvSpPr/>
          <p:nvPr/>
        </p:nvSpPr>
        <p:spPr>
          <a:xfrm>
            <a:off x="3578575" y="5508879"/>
            <a:ext cx="4057556" cy="1049472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3333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pt-BR" sz="1800" b="1" dirty="0">
                <a:solidFill>
                  <a:srgbClr val="FF000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RISCO</a:t>
            </a:r>
            <a: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DO CRÉDITO NÃO DISPONÍVEL POR </a:t>
            </a:r>
            <a:r>
              <a:rPr lang="pt-BR" sz="1800" b="1" u="sng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NÃO RECOLHIMENTO</a:t>
            </a:r>
            <a:r>
              <a:rPr lang="pt-BR" sz="1800" b="1" dirty="0">
                <a:solidFill>
                  <a:srgbClr val="00192C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DO FORNECEDOR</a:t>
            </a:r>
            <a:endParaRPr lang="pt-BR" sz="2400" b="1" dirty="0">
              <a:solidFill>
                <a:srgbClr val="FF000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70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32" descr="Fonte de noit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8857"/>
            <a:ext cx="12192000" cy="6966857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2"/>
          <p:cNvSpPr txBox="1"/>
          <p:nvPr/>
        </p:nvSpPr>
        <p:spPr>
          <a:xfrm>
            <a:off x="355010" y="705955"/>
            <a:ext cx="4061700" cy="13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 dirty="0">
                <a:solidFill>
                  <a:srgbClr val="ECAB51"/>
                </a:solidFill>
                <a:latin typeface="Poppins"/>
                <a:ea typeface="Poppins"/>
                <a:cs typeface="Poppins"/>
                <a:sym typeface="Poppins"/>
              </a:rPr>
              <a:t>A Reforma </a:t>
            </a:r>
            <a:endParaRPr sz="2800" b="1" i="0" u="none" strike="noStrike" cap="none" dirty="0">
              <a:solidFill>
                <a:srgbClr val="ECAB5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 dirty="0">
                <a:solidFill>
                  <a:srgbClr val="ECAB51"/>
                </a:solidFill>
                <a:latin typeface="Poppins"/>
                <a:ea typeface="Poppins"/>
                <a:cs typeface="Poppins"/>
                <a:sym typeface="Poppins"/>
              </a:rPr>
              <a:t>Tributária já começou!</a:t>
            </a:r>
            <a:endParaRPr sz="2800" b="0" i="0" u="sng" strike="noStrike" cap="none" dirty="0">
              <a:solidFill>
                <a:srgbClr val="ECA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g1f3e3fb95b0_0_73" descr="Imagem em preto e branco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g1f3e3fb95b0_0_73" descr="Padrão do plano de fund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 l="86052"/>
          <a:stretch/>
        </p:blipFill>
        <p:spPr>
          <a:xfrm>
            <a:off x="-1" y="0"/>
            <a:ext cx="17615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g1f3e3fb95b0_0_73" descr="Desenho de um círculo&#10;&#10;Descrição gerada automaticamente com confiança mé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13080" y="365753"/>
            <a:ext cx="1600200" cy="6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86;g1f3e3fb95b0_0_73"/>
          <p:cNvSpPr txBox="1"/>
          <p:nvPr/>
        </p:nvSpPr>
        <p:spPr>
          <a:xfrm>
            <a:off x="4328522" y="1704004"/>
            <a:ext cx="5029235" cy="93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67" b="1" i="0" u="none" strike="noStrike" cap="none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  <a:t>OBRIGADO!</a:t>
            </a:r>
            <a:endParaRPr sz="1467" b="1" i="0" u="none" strike="noStrike" cap="none">
              <a:solidFill>
                <a:srgbClr val="DBA9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987;g1f3e3fb95b0_0_73"/>
          <p:cNvSpPr txBox="1"/>
          <p:nvPr/>
        </p:nvSpPr>
        <p:spPr>
          <a:xfrm>
            <a:off x="6904038" y="3123720"/>
            <a:ext cx="2935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DBA95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LUCAS</a:t>
            </a:r>
            <a:r>
              <a:rPr lang="pt-BR" sz="2400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pt-BR" sz="2400" b="1" i="0" u="none" strike="noStrike" cap="non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RIBEIRO</a:t>
            </a:r>
            <a:endParaRPr sz="14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88;g1f3e3fb95b0_0_73"/>
          <p:cNvSpPr txBox="1"/>
          <p:nvPr/>
        </p:nvSpPr>
        <p:spPr>
          <a:xfrm>
            <a:off x="6914667" y="3459737"/>
            <a:ext cx="6256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CEO</a:t>
            </a:r>
            <a:endParaRPr sz="1600" b="1" i="0" u="none" strike="noStrike" cap="none">
              <a:solidFill>
                <a:srgbClr val="ECAB5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" name="Google Shape;989;g1f3e3fb95b0_0_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92227" y="480559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90;g1f3e3fb95b0_0_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39875" y="480559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91;g1f3e3fb95b0_0_7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42259" y="4113935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92;g1f3e3fb95b0_0_7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50314" y="4397605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93;g1f3e3fb95b0_0_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50314" y="4113935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94;g1f3e3fb95b0_0_7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42259" y="4397605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95;g1f3e3fb95b0_0_7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35171" y="480559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96;g1f3e3fb95b0_0_7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87523" y="4805591"/>
            <a:ext cx="1778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97;g1f3e3fb95b0_0_7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28509" y="2730185"/>
            <a:ext cx="2658571" cy="2466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98;g1f3e3fb95b0_0_73"/>
          <p:cNvSpPr txBox="1"/>
          <p:nvPr/>
        </p:nvSpPr>
        <p:spPr>
          <a:xfrm>
            <a:off x="7193693" y="4064345"/>
            <a:ext cx="16860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0800 942 3019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99;g1f3e3fb95b0_0_73"/>
          <p:cNvSpPr txBox="1"/>
          <p:nvPr/>
        </p:nvSpPr>
        <p:spPr>
          <a:xfrm>
            <a:off x="7205481" y="4348013"/>
            <a:ext cx="1761600" cy="29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+55 </a:t>
            </a:r>
            <a:r>
              <a:rPr lang="pt-BR" sz="1333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11 91631.5551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000;g1f3e3fb95b0_0_73"/>
          <p:cNvSpPr txBox="1"/>
          <p:nvPr/>
        </p:nvSpPr>
        <p:spPr>
          <a:xfrm>
            <a:off x="9028113" y="4036590"/>
            <a:ext cx="268516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lucas@roit.com.br</a:t>
            </a:r>
            <a:endParaRPr sz="36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001;g1f3e3fb95b0_0_73"/>
          <p:cNvSpPr txBox="1"/>
          <p:nvPr/>
        </p:nvSpPr>
        <p:spPr>
          <a:xfrm>
            <a:off x="9054710" y="4348006"/>
            <a:ext cx="265857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www.roit.com.br</a:t>
            </a:r>
            <a:endParaRPr sz="28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E215110B-2B06-F8EB-2DD6-7986C1B135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811" y="1737335"/>
            <a:ext cx="3383330" cy="3383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07"/>
              <a:buFont typeface="Calibri"/>
              <a:buNone/>
            </a:pPr>
            <a:endParaRPr/>
          </a:p>
        </p:txBody>
      </p:sp>
      <p:sp>
        <p:nvSpPr>
          <p:cNvPr id="251" name="Google Shape;251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252" name="Google Shape;252;p8" descr="Tela de computador com brinquedo colorido&#10;&#10;Descrição gerada automaticamente com confiança baix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96685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"/>
          <p:cNvSpPr/>
          <p:nvPr/>
        </p:nvSpPr>
        <p:spPr>
          <a:xfrm>
            <a:off x="1382525" y="1536625"/>
            <a:ext cx="2687700" cy="654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latin typeface="Poppins"/>
                <a:ea typeface="Poppins"/>
                <a:cs typeface="Poppins"/>
                <a:sym typeface="Poppins"/>
              </a:rPr>
              <a:t>Ivão é o IVA Brasileiro.</a:t>
            </a:r>
            <a:endParaRPr sz="17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8502200" y="1591275"/>
            <a:ext cx="2962500" cy="6546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latin typeface="Poppins"/>
                <a:ea typeface="Poppins"/>
                <a:cs typeface="Poppins"/>
                <a:sym typeface="Poppins"/>
              </a:rPr>
              <a:t>Parece inofensivo. Ele até brinca com “Leões”</a:t>
            </a:r>
            <a:endParaRPr sz="17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8" descr="Palco com luzes azuis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8"/>
          <p:cNvSpPr/>
          <p:nvPr/>
        </p:nvSpPr>
        <p:spPr>
          <a:xfrm>
            <a:off x="1207700" y="2228485"/>
            <a:ext cx="3122762" cy="163039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i="0" u="none" strike="noStrike" cap="none" dirty="0">
                <a:solidFill>
                  <a:srgbClr val="00192C"/>
                </a:solidFill>
                <a:latin typeface="Poppins"/>
                <a:ea typeface="Poppins"/>
                <a:cs typeface="Poppins"/>
                <a:sym typeface="Poppins"/>
              </a:rPr>
              <a:t>2024 e 2026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192C"/>
                </a:solidFill>
                <a:latin typeface="Poppins"/>
                <a:ea typeface="Poppins"/>
                <a:cs typeface="Poppins"/>
                <a:sym typeface="Poppins"/>
              </a:rPr>
              <a:t>2,1 bilhões</a:t>
            </a:r>
            <a:endParaRPr dirty="0"/>
          </a:p>
        </p:txBody>
      </p:sp>
      <p:sp>
        <p:nvSpPr>
          <p:cNvPr id="267" name="Google Shape;267;p8"/>
          <p:cNvSpPr txBox="1"/>
          <p:nvPr/>
        </p:nvSpPr>
        <p:spPr>
          <a:xfrm>
            <a:off x="178801" y="279431"/>
            <a:ext cx="5721667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Cenários Tributários Combinados</a:t>
            </a:r>
            <a:endParaRPr sz="28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8"/>
          <p:cNvSpPr/>
          <p:nvPr/>
        </p:nvSpPr>
        <p:spPr>
          <a:xfrm>
            <a:off x="4521681" y="1666807"/>
            <a:ext cx="3122762" cy="263777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i="0" u="none" strike="noStrike" cap="none">
                <a:solidFill>
                  <a:srgbClr val="00192C"/>
                </a:solidFill>
                <a:latin typeface="Poppins"/>
                <a:ea typeface="Poppins"/>
                <a:cs typeface="Poppins"/>
                <a:sym typeface="Poppins"/>
              </a:rPr>
              <a:t>2027 até 2033</a:t>
            </a:r>
            <a:br>
              <a:rPr lang="pt-BR" sz="2800" b="0" i="0" u="none" strike="noStrike" cap="none">
                <a:solidFill>
                  <a:srgbClr val="00192C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2000" b="0" i="0" u="none" strike="noStrike" cap="none">
                <a:solidFill>
                  <a:srgbClr val="00192C"/>
                </a:solidFill>
                <a:latin typeface="Poppins"/>
                <a:ea typeface="Poppins"/>
                <a:cs typeface="Poppins"/>
                <a:sym typeface="Poppins"/>
              </a:rPr>
              <a:t>Transição</a:t>
            </a:r>
            <a:endParaRPr sz="2800" b="0" i="0" u="none" strike="noStrike" cap="none">
              <a:solidFill>
                <a:srgbClr val="00192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>
                <a:solidFill>
                  <a:srgbClr val="00192C"/>
                </a:solidFill>
                <a:latin typeface="Poppins"/>
                <a:ea typeface="Poppins"/>
                <a:cs typeface="Poppins"/>
                <a:sym typeface="Poppins"/>
              </a:rPr>
              <a:t>2,1bi – 470M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>
                <a:solidFill>
                  <a:srgbClr val="00192C"/>
                </a:solidFill>
                <a:highlight>
                  <a:srgbClr val="FFFF00"/>
                </a:highlight>
                <a:latin typeface="Poppins"/>
                <a:ea typeface="Poppins"/>
                <a:cs typeface="Poppins"/>
                <a:sym typeface="Poppins"/>
              </a:rPr>
              <a:t>+ 22.537.743 = 1.6 bilhões</a:t>
            </a:r>
            <a:endParaRPr/>
          </a:p>
        </p:txBody>
      </p:sp>
      <p:sp>
        <p:nvSpPr>
          <p:cNvPr id="269" name="Google Shape;269;p8"/>
          <p:cNvSpPr/>
          <p:nvPr/>
        </p:nvSpPr>
        <p:spPr>
          <a:xfrm>
            <a:off x="7835663" y="2228485"/>
            <a:ext cx="3292412" cy="1630393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i="0" u="none" strike="noStrike" cap="none">
                <a:solidFill>
                  <a:srgbClr val="00192C"/>
                </a:solidFill>
                <a:latin typeface="Poppins"/>
                <a:ea typeface="Poppins"/>
                <a:cs typeface="Poppins"/>
                <a:sym typeface="Poppins"/>
              </a:rPr>
              <a:t>2033 em diante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0192C"/>
                </a:solidFill>
                <a:latin typeface="Poppins"/>
                <a:ea typeface="Poppins"/>
                <a:cs typeface="Poppins"/>
                <a:sym typeface="Poppins"/>
              </a:rPr>
              <a:t>Até </a:t>
            </a:r>
            <a:r>
              <a:rPr lang="pt-BR" sz="2800" b="1" i="0" u="none" strike="noStrike" cap="none">
                <a:solidFill>
                  <a:srgbClr val="00192C"/>
                </a:solidFill>
                <a:latin typeface="Poppins"/>
                <a:ea typeface="Poppins"/>
                <a:cs typeface="Poppins"/>
                <a:sym typeface="Poppins"/>
              </a:rPr>
              <a:t>22,5 milhões</a:t>
            </a:r>
            <a:endParaRPr sz="3200" b="1" i="0" u="none" strike="noStrike" cap="none">
              <a:solidFill>
                <a:srgbClr val="00192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7"/>
          <p:cNvSpPr/>
          <p:nvPr/>
        </p:nvSpPr>
        <p:spPr>
          <a:xfrm>
            <a:off x="1515764" y="3695289"/>
            <a:ext cx="1845275" cy="1822775"/>
          </a:xfrm>
          <a:prstGeom prst="roundRect">
            <a:avLst>
              <a:gd name="adj" fmla="val 10757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7"/>
          <p:cNvSpPr txBox="1"/>
          <p:nvPr/>
        </p:nvSpPr>
        <p:spPr>
          <a:xfrm>
            <a:off x="337033" y="225833"/>
            <a:ext cx="8584800" cy="9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pt-BR" sz="2667" b="1" i="0" u="none" strike="noStrike" cap="none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Simulações de </a:t>
            </a:r>
            <a:r>
              <a:rPr lang="pt-BR" sz="2667" b="1" i="0" u="none" strike="noStrike" cap="none">
                <a:solidFill>
                  <a:srgbClr val="CB8E2B"/>
                </a:solidFill>
                <a:latin typeface="Poppins"/>
                <a:ea typeface="Poppins"/>
                <a:cs typeface="Poppins"/>
                <a:sym typeface="Poppins"/>
              </a:rPr>
              <a:t>impactos </a:t>
            </a:r>
            <a:r>
              <a:rPr lang="pt-BR" sz="2667" b="1" i="0" u="none" strike="noStrike" cap="none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da</a:t>
            </a:r>
            <a:r>
              <a:rPr lang="pt-BR" sz="2667" b="1" i="0" u="none" strike="noStrike" cap="none">
                <a:solidFill>
                  <a:srgbClr val="D9A44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pt-BR" sz="2667" b="1" i="0" u="none" strike="noStrike" cap="none">
                <a:solidFill>
                  <a:srgbClr val="D9A4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2667" b="1" i="0" u="none" strike="noStrike" cap="none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Reforma Tributária a partir das</a:t>
            </a:r>
            <a:r>
              <a:rPr lang="pt-BR" sz="2667" b="1" i="0" u="none" strike="noStrike" cap="none">
                <a:solidFill>
                  <a:srgbClr val="D9A44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t-BR" sz="2667" b="1" i="0" u="none" strike="noStrike" cap="none">
                <a:solidFill>
                  <a:srgbClr val="CB8E2B"/>
                </a:solidFill>
                <a:latin typeface="Poppins"/>
                <a:ea typeface="Poppins"/>
                <a:cs typeface="Poppins"/>
                <a:sym typeface="Poppins"/>
              </a:rPr>
              <a:t>3 alavancas:</a:t>
            </a:r>
            <a:endParaRPr sz="1867" b="0" i="0" u="none" strike="noStrike" cap="none">
              <a:solidFill>
                <a:srgbClr val="CB8E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7"/>
          <p:cNvSpPr txBox="1"/>
          <p:nvPr/>
        </p:nvSpPr>
        <p:spPr>
          <a:xfrm>
            <a:off x="1737447" y="3785056"/>
            <a:ext cx="1388339" cy="88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0" i="0" u="none" strike="noStrike" cap="none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PREÇOS</a:t>
            </a:r>
            <a:r>
              <a:rPr lang="pt-BR" sz="1867" b="1" i="0" u="none" strike="noStrike" cap="none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1" i="0" u="none" strike="noStrike" cap="none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COMPRA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7"/>
          <p:cNvSpPr/>
          <p:nvPr/>
        </p:nvSpPr>
        <p:spPr>
          <a:xfrm>
            <a:off x="1737447" y="4557459"/>
            <a:ext cx="1388339" cy="33904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D9A4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D9A44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Hoje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7"/>
          <p:cNvSpPr/>
          <p:nvPr/>
        </p:nvSpPr>
        <p:spPr>
          <a:xfrm>
            <a:off x="1737447" y="4984479"/>
            <a:ext cx="1388339" cy="33904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29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1293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Reforma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7393" y="407328"/>
            <a:ext cx="1025236" cy="31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455588" y="1275501"/>
            <a:ext cx="1786709" cy="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7" descr="Ícone  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8249" y="2625466"/>
            <a:ext cx="3775499" cy="1931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7" descr="Desenho de uma pessoa  Descrição gerada automaticamente com confiança baix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55948" y="2495726"/>
            <a:ext cx="789168" cy="100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7" descr="Desenho de uma pessoa  Descrição gerada automaticamente com confiança baix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0800000">
            <a:off x="2037033" y="2495726"/>
            <a:ext cx="789167" cy="100066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7"/>
          <p:cNvSpPr/>
          <p:nvPr/>
        </p:nvSpPr>
        <p:spPr>
          <a:xfrm>
            <a:off x="8836968" y="3695289"/>
            <a:ext cx="1845275" cy="1822775"/>
          </a:xfrm>
          <a:prstGeom prst="roundRect">
            <a:avLst>
              <a:gd name="adj" fmla="val 9401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7"/>
          <p:cNvSpPr txBox="1"/>
          <p:nvPr/>
        </p:nvSpPr>
        <p:spPr>
          <a:xfrm>
            <a:off x="9058651" y="3785056"/>
            <a:ext cx="1388339" cy="88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0" i="0" u="none" strike="noStrike" cap="none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PREÇOS</a:t>
            </a:r>
            <a:r>
              <a:rPr lang="pt-BR" sz="1867" b="1" i="0" u="none" strike="noStrike" cap="none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1" i="0" u="none" strike="noStrike" cap="none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VENDA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7"/>
          <p:cNvSpPr/>
          <p:nvPr/>
        </p:nvSpPr>
        <p:spPr>
          <a:xfrm>
            <a:off x="9058651" y="4557459"/>
            <a:ext cx="1388339" cy="33904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D9A4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D9A44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Hoje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7"/>
          <p:cNvSpPr/>
          <p:nvPr/>
        </p:nvSpPr>
        <p:spPr>
          <a:xfrm>
            <a:off x="9058651" y="4984479"/>
            <a:ext cx="1388339" cy="33904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29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1293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Reforma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7"/>
          <p:cNvSpPr txBox="1"/>
          <p:nvPr/>
        </p:nvSpPr>
        <p:spPr>
          <a:xfrm>
            <a:off x="5212781" y="4823024"/>
            <a:ext cx="1845275" cy="88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1" i="0" u="none" strike="noStrike" cap="none" dirty="0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RESULTADO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7"/>
          <p:cNvSpPr/>
          <p:nvPr/>
        </p:nvSpPr>
        <p:spPr>
          <a:xfrm>
            <a:off x="5425429" y="5378729"/>
            <a:ext cx="1388339" cy="33904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D9A4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D9A44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Hoje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5425429" y="5805749"/>
            <a:ext cx="1388339" cy="33904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0129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01293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Reforma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588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2"/>
          <p:cNvSpPr/>
          <p:nvPr/>
        </p:nvSpPr>
        <p:spPr>
          <a:xfrm>
            <a:off x="993606" y="1917843"/>
            <a:ext cx="3191853" cy="143490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2"/>
          <p:cNvSpPr txBox="1"/>
          <p:nvPr/>
        </p:nvSpPr>
        <p:spPr>
          <a:xfrm>
            <a:off x="4566449" y="2876585"/>
            <a:ext cx="2690400" cy="72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pt-BR" sz="2133" b="1" dirty="0">
                <a:solidFill>
                  <a:srgbClr val="01293B"/>
                </a:solidFill>
                <a:latin typeface="Poppins"/>
                <a:cs typeface="Poppins"/>
                <a:sym typeface="Poppins"/>
              </a:rPr>
              <a:t>Simples Nacional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pt-BR" sz="2133" b="1" dirty="0">
                <a:solidFill>
                  <a:srgbClr val="01293B"/>
                </a:solidFill>
                <a:latin typeface="Poppins"/>
                <a:cs typeface="Poppins"/>
                <a:sym typeface="Poppins"/>
              </a:rPr>
              <a:t>e MEI</a:t>
            </a:r>
          </a:p>
        </p:txBody>
      </p:sp>
      <p:sp>
        <p:nvSpPr>
          <p:cNvPr id="615" name="Google Shape;615;p12"/>
          <p:cNvSpPr txBox="1"/>
          <p:nvPr/>
        </p:nvSpPr>
        <p:spPr>
          <a:xfrm>
            <a:off x="1041323" y="2631345"/>
            <a:ext cx="3087219" cy="607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1" i="0" u="none" strike="noStrike" cap="none" dirty="0">
                <a:solidFill>
                  <a:srgbClr val="DBA95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NÃO Geram Créditos 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2"/>
          <p:cNvSpPr txBox="1"/>
          <p:nvPr/>
        </p:nvSpPr>
        <p:spPr>
          <a:xfrm>
            <a:off x="337027" y="225836"/>
            <a:ext cx="10314141" cy="97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O seu </a:t>
            </a:r>
            <a:r>
              <a:rPr lang="pt-BR" sz="2400" b="1" i="0" u="none" strike="noStrike" cap="none" dirty="0">
                <a:solidFill>
                  <a:srgbClr val="CB8E2B"/>
                </a:solidFill>
                <a:latin typeface="Poppins"/>
                <a:ea typeface="Poppins"/>
                <a:cs typeface="Poppins"/>
                <a:sym typeface="Poppins"/>
              </a:rPr>
              <a:t>Regime Tributário </a:t>
            </a:r>
            <a:r>
              <a:rPr lang="pt-BR" sz="2400" b="1" i="0" u="none" strike="noStrike" cap="none" dirty="0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define o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1293B"/>
                </a:solidFill>
                <a:latin typeface="Poppins"/>
                <a:ea typeface="Poppins"/>
                <a:cs typeface="Poppins"/>
                <a:sym typeface="Poppins"/>
              </a:rPr>
              <a:t>creditamento de IBS e CBS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455588" y="1275501"/>
            <a:ext cx="1786709" cy="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2" descr="Ícone  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7465" y="2244721"/>
            <a:ext cx="427956" cy="42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2" descr="Ícone  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7865" y="2244722"/>
            <a:ext cx="427956" cy="427956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2"/>
          <p:cNvSpPr/>
          <p:nvPr/>
        </p:nvSpPr>
        <p:spPr>
          <a:xfrm>
            <a:off x="997724" y="1917843"/>
            <a:ext cx="3191853" cy="564261"/>
          </a:xfrm>
          <a:prstGeom prst="roundRect">
            <a:avLst>
              <a:gd name="adj" fmla="val 19547"/>
            </a:avLst>
          </a:prstGeom>
          <a:solidFill>
            <a:srgbClr val="01293B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2"/>
          <p:cNvSpPr txBox="1"/>
          <p:nvPr/>
        </p:nvSpPr>
        <p:spPr>
          <a:xfrm>
            <a:off x="1043646" y="2001360"/>
            <a:ext cx="3042349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1" i="0" u="none" strike="noStrike" cap="non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Fornecedores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2"/>
          <p:cNvSpPr/>
          <p:nvPr/>
        </p:nvSpPr>
        <p:spPr>
          <a:xfrm>
            <a:off x="7952383" y="1917843"/>
            <a:ext cx="3191853" cy="143490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2"/>
          <p:cNvSpPr txBox="1"/>
          <p:nvPr/>
        </p:nvSpPr>
        <p:spPr>
          <a:xfrm>
            <a:off x="8028452" y="2517934"/>
            <a:ext cx="3087219" cy="79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1" i="0" u="none" strike="noStrike" cap="none" dirty="0">
                <a:solidFill>
                  <a:srgbClr val="DBA95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Não aproveitam</a:t>
            </a:r>
            <a:endParaRPr lang="pt-BR"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1" i="0" u="none" strike="noStrike" cap="none" dirty="0">
                <a:solidFill>
                  <a:srgbClr val="DBA95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Créditos Integrais </a:t>
            </a:r>
            <a:br>
              <a:rPr lang="pt-BR" sz="1867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2"/>
          <p:cNvSpPr/>
          <p:nvPr/>
        </p:nvSpPr>
        <p:spPr>
          <a:xfrm>
            <a:off x="7956502" y="1917843"/>
            <a:ext cx="3191853" cy="564261"/>
          </a:xfrm>
          <a:prstGeom prst="roundRect">
            <a:avLst>
              <a:gd name="adj" fmla="val 19547"/>
            </a:avLst>
          </a:prstGeom>
          <a:solidFill>
            <a:srgbClr val="D9A44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D9A4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2"/>
          <p:cNvSpPr txBox="1"/>
          <p:nvPr/>
        </p:nvSpPr>
        <p:spPr>
          <a:xfrm>
            <a:off x="8064842" y="2001360"/>
            <a:ext cx="2979929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1" i="0" u="none" strike="noStrike" cap="non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Clientes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12" descr="Ícone  Descrição gerada automaticamente"/>
          <p:cNvPicPr preferRelativeResize="0"/>
          <p:nvPr/>
        </p:nvPicPr>
        <p:blipFill rotWithShape="1">
          <a:blip r:embed="rId5">
            <a:alphaModFix amt="40000"/>
          </a:blip>
          <a:srcRect/>
          <a:stretch/>
        </p:blipFill>
        <p:spPr>
          <a:xfrm>
            <a:off x="5416271" y="1791677"/>
            <a:ext cx="1031632" cy="10316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13;p12">
            <a:extLst>
              <a:ext uri="{FF2B5EF4-FFF2-40B4-BE49-F238E27FC236}">
                <a16:creationId xmlns:a16="http://schemas.microsoft.com/office/drawing/2014/main" id="{24C44E2A-FE6F-FFFA-3A97-F14AB19A3B3A}"/>
              </a:ext>
            </a:extLst>
          </p:cNvPr>
          <p:cNvSpPr/>
          <p:nvPr/>
        </p:nvSpPr>
        <p:spPr>
          <a:xfrm>
            <a:off x="989487" y="4300533"/>
            <a:ext cx="3191853" cy="143490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14;p12">
            <a:extLst>
              <a:ext uri="{FF2B5EF4-FFF2-40B4-BE49-F238E27FC236}">
                <a16:creationId xmlns:a16="http://schemas.microsoft.com/office/drawing/2014/main" id="{91078C5F-37A0-54CF-5066-663509DB83AA}"/>
              </a:ext>
            </a:extLst>
          </p:cNvPr>
          <p:cNvSpPr txBox="1"/>
          <p:nvPr/>
        </p:nvSpPr>
        <p:spPr>
          <a:xfrm>
            <a:off x="4569417" y="5294716"/>
            <a:ext cx="3036405" cy="128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Wingdings" panose="05000000000000000000" pitchFamily="2" charset="2"/>
              <a:buChar char="§"/>
            </a:pPr>
            <a:r>
              <a:rPr lang="pt-BR" sz="1800" b="1" dirty="0">
                <a:solidFill>
                  <a:srgbClr val="01293B"/>
                </a:solidFill>
                <a:latin typeface="Poppins"/>
                <a:cs typeface="Poppins"/>
                <a:sym typeface="Poppins"/>
              </a:rPr>
              <a:t>Simples Nacional em Regime </a:t>
            </a:r>
            <a:r>
              <a:rPr lang="pt-BR" sz="1800" b="1" u="sng" dirty="0">
                <a:solidFill>
                  <a:srgbClr val="01293B"/>
                </a:solidFill>
                <a:latin typeface="Poppins"/>
                <a:cs typeface="Poppins"/>
                <a:sym typeface="Poppins"/>
              </a:rPr>
              <a:t>REGULAR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Wingdings" panose="05000000000000000000" pitchFamily="2" charset="2"/>
              <a:buChar char="§"/>
            </a:pPr>
            <a:r>
              <a:rPr lang="pt-BR" sz="1800" b="1" dirty="0">
                <a:solidFill>
                  <a:srgbClr val="01293B"/>
                </a:solidFill>
                <a:latin typeface="Poppins"/>
                <a:cs typeface="Poppins"/>
                <a:sym typeface="Poppins"/>
              </a:rPr>
              <a:t>Lucro Presumido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Wingdings" panose="05000000000000000000" pitchFamily="2" charset="2"/>
              <a:buChar char="§"/>
            </a:pPr>
            <a:r>
              <a:rPr lang="pt-BR" sz="1800" b="1" dirty="0">
                <a:solidFill>
                  <a:srgbClr val="01293B"/>
                </a:solidFill>
                <a:latin typeface="Poppins"/>
                <a:cs typeface="Poppins"/>
                <a:sym typeface="Poppins"/>
              </a:rPr>
              <a:t>Lucro Real</a:t>
            </a:r>
          </a:p>
        </p:txBody>
      </p:sp>
      <p:sp>
        <p:nvSpPr>
          <p:cNvPr id="4" name="Google Shape;615;p12">
            <a:extLst>
              <a:ext uri="{FF2B5EF4-FFF2-40B4-BE49-F238E27FC236}">
                <a16:creationId xmlns:a16="http://schemas.microsoft.com/office/drawing/2014/main" id="{6A66C6F0-37A9-C5C6-D44A-896E536E3ABA}"/>
              </a:ext>
            </a:extLst>
          </p:cNvPr>
          <p:cNvSpPr txBox="1"/>
          <p:nvPr/>
        </p:nvSpPr>
        <p:spPr>
          <a:xfrm>
            <a:off x="923791" y="4921889"/>
            <a:ext cx="3332023" cy="77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1" i="0" u="none" strike="noStrike" cap="none" dirty="0">
                <a:solidFill>
                  <a:srgbClr val="DBA95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Geram Créditos </a:t>
            </a:r>
            <a:r>
              <a:rPr lang="pt-BR" sz="1867" b="1" dirty="0">
                <a:solidFill>
                  <a:srgbClr val="DBA95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 Regime Regular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618;p12" descr="Ícone  Descrição gerada automaticamente">
            <a:extLst>
              <a:ext uri="{FF2B5EF4-FFF2-40B4-BE49-F238E27FC236}">
                <a16:creationId xmlns:a16="http://schemas.microsoft.com/office/drawing/2014/main" id="{2A3EFD86-02CF-E114-C147-073E99E876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3346" y="4627411"/>
            <a:ext cx="427956" cy="42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9;p12" descr="Ícone  Descrição gerada automaticamente">
            <a:extLst>
              <a:ext uri="{FF2B5EF4-FFF2-40B4-BE49-F238E27FC236}">
                <a16:creationId xmlns:a16="http://schemas.microsoft.com/office/drawing/2014/main" id="{646DD276-C742-A7ED-076D-01EFB434939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3746" y="4627412"/>
            <a:ext cx="427956" cy="4279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20;p12">
            <a:extLst>
              <a:ext uri="{FF2B5EF4-FFF2-40B4-BE49-F238E27FC236}">
                <a16:creationId xmlns:a16="http://schemas.microsoft.com/office/drawing/2014/main" id="{50113D6D-F94D-B160-4BB8-72AD01630A4D}"/>
              </a:ext>
            </a:extLst>
          </p:cNvPr>
          <p:cNvSpPr/>
          <p:nvPr/>
        </p:nvSpPr>
        <p:spPr>
          <a:xfrm>
            <a:off x="993605" y="4300533"/>
            <a:ext cx="3191853" cy="564261"/>
          </a:xfrm>
          <a:prstGeom prst="roundRect">
            <a:avLst>
              <a:gd name="adj" fmla="val 19547"/>
            </a:avLst>
          </a:prstGeom>
          <a:solidFill>
            <a:srgbClr val="01293B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621;p12">
            <a:extLst>
              <a:ext uri="{FF2B5EF4-FFF2-40B4-BE49-F238E27FC236}">
                <a16:creationId xmlns:a16="http://schemas.microsoft.com/office/drawing/2014/main" id="{3757E491-FB3C-8E22-2D98-3344C459B4CB}"/>
              </a:ext>
            </a:extLst>
          </p:cNvPr>
          <p:cNvSpPr txBox="1"/>
          <p:nvPr/>
        </p:nvSpPr>
        <p:spPr>
          <a:xfrm>
            <a:off x="1039527" y="4384050"/>
            <a:ext cx="3042349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1" i="0" u="none" strike="noStrike" cap="non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Fornecedores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27;p12">
            <a:extLst>
              <a:ext uri="{FF2B5EF4-FFF2-40B4-BE49-F238E27FC236}">
                <a16:creationId xmlns:a16="http://schemas.microsoft.com/office/drawing/2014/main" id="{BBADD1FC-7E4D-372B-AFBA-781FCE07A50D}"/>
              </a:ext>
            </a:extLst>
          </p:cNvPr>
          <p:cNvSpPr/>
          <p:nvPr/>
        </p:nvSpPr>
        <p:spPr>
          <a:xfrm>
            <a:off x="7948264" y="4300533"/>
            <a:ext cx="3191853" cy="143490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28;p12">
            <a:extLst>
              <a:ext uri="{FF2B5EF4-FFF2-40B4-BE49-F238E27FC236}">
                <a16:creationId xmlns:a16="http://schemas.microsoft.com/office/drawing/2014/main" id="{EF084AFB-41C5-442F-6F3D-2BF47A6F05BB}"/>
              </a:ext>
            </a:extLst>
          </p:cNvPr>
          <p:cNvSpPr txBox="1"/>
          <p:nvPr/>
        </p:nvSpPr>
        <p:spPr>
          <a:xfrm>
            <a:off x="7995981" y="4900624"/>
            <a:ext cx="3087219" cy="79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700" b="1" i="0" u="none" strike="noStrike" cap="none" dirty="0">
                <a:solidFill>
                  <a:srgbClr val="DBA95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Aproveitam Créditos se Regime Regular</a:t>
            </a:r>
            <a:endParaRPr lang="pt-BR"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629;p12">
            <a:extLst>
              <a:ext uri="{FF2B5EF4-FFF2-40B4-BE49-F238E27FC236}">
                <a16:creationId xmlns:a16="http://schemas.microsoft.com/office/drawing/2014/main" id="{15C60271-8AFC-35A1-46D1-0B8942E5DE8F}"/>
              </a:ext>
            </a:extLst>
          </p:cNvPr>
          <p:cNvSpPr/>
          <p:nvPr/>
        </p:nvSpPr>
        <p:spPr>
          <a:xfrm>
            <a:off x="7952383" y="4300533"/>
            <a:ext cx="3191853" cy="564261"/>
          </a:xfrm>
          <a:prstGeom prst="roundRect">
            <a:avLst>
              <a:gd name="adj" fmla="val 19547"/>
            </a:avLst>
          </a:prstGeom>
          <a:solidFill>
            <a:srgbClr val="D9A44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D9A4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30;p12">
            <a:extLst>
              <a:ext uri="{FF2B5EF4-FFF2-40B4-BE49-F238E27FC236}">
                <a16:creationId xmlns:a16="http://schemas.microsoft.com/office/drawing/2014/main" id="{D2CF99E2-B9A1-2425-F6B7-72CD64AEE081}"/>
              </a:ext>
            </a:extLst>
          </p:cNvPr>
          <p:cNvSpPr txBox="1"/>
          <p:nvPr/>
        </p:nvSpPr>
        <p:spPr>
          <a:xfrm>
            <a:off x="8060723" y="4384050"/>
            <a:ext cx="2979929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pt-BR" sz="1867" b="1" i="0" u="none" strike="noStrike" cap="non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Clientes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635;p12" descr="Ícone  Descrição gerada automaticamente">
            <a:extLst>
              <a:ext uri="{FF2B5EF4-FFF2-40B4-BE49-F238E27FC236}">
                <a16:creationId xmlns:a16="http://schemas.microsoft.com/office/drawing/2014/main" id="{96BE2BE4-1338-233B-984E-0282FAEA7176}"/>
              </a:ext>
            </a:extLst>
          </p:cNvPr>
          <p:cNvPicPr preferRelativeResize="0"/>
          <p:nvPr/>
        </p:nvPicPr>
        <p:blipFill rotWithShape="1">
          <a:blip r:embed="rId5">
            <a:alphaModFix amt="40000"/>
          </a:blip>
          <a:srcRect/>
          <a:stretch/>
        </p:blipFill>
        <p:spPr>
          <a:xfrm>
            <a:off x="5412152" y="4174367"/>
            <a:ext cx="1031632" cy="1031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25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0"/>
            <a:ext cx="1219199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46076"/>
            <a:ext cx="88900" cy="17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7400" y="2003426"/>
            <a:ext cx="10617200" cy="41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"/>
          <p:cNvSpPr txBox="1"/>
          <p:nvPr/>
        </p:nvSpPr>
        <p:spPr>
          <a:xfrm>
            <a:off x="853583" y="537634"/>
            <a:ext cx="8458200" cy="114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66"/>
              <a:buFont typeface="Arial"/>
              <a:buNone/>
            </a:pPr>
            <a:r>
              <a:rPr lang="pt-BR" sz="3866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IBS e CBS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REGRA MATRIZ DE INCIDÊNCIA TRIBUTÁRIA</a:t>
            </a:r>
            <a:endParaRPr sz="3600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5"/>
          <p:cNvSpPr txBox="1"/>
          <p:nvPr/>
        </p:nvSpPr>
        <p:spPr>
          <a:xfrm>
            <a:off x="871883" y="2098317"/>
            <a:ext cx="2398600" cy="3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NORMA JURÍDICA</a:t>
            </a:r>
            <a:endParaRPr sz="15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"/>
          <p:cNvSpPr txBox="1"/>
          <p:nvPr/>
        </p:nvSpPr>
        <p:spPr>
          <a:xfrm>
            <a:off x="3270333" y="2105034"/>
            <a:ext cx="796160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CONSTITUIÇÃO FEDERAL (ALTERADA PELA EC 132/2023) E PLP 68/2024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"/>
          <p:cNvSpPr txBox="1"/>
          <p:nvPr/>
        </p:nvSpPr>
        <p:spPr>
          <a:xfrm>
            <a:off x="787400" y="3161200"/>
            <a:ext cx="248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Hipótese</a:t>
            </a:r>
            <a:endParaRPr sz="1533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Tributária:</a:t>
            </a:r>
            <a:endParaRPr sz="1533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5"/>
          <p:cNvSpPr txBox="1"/>
          <p:nvPr/>
        </p:nvSpPr>
        <p:spPr>
          <a:xfrm>
            <a:off x="871733" y="4858200"/>
            <a:ext cx="239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Consequência</a:t>
            </a:r>
            <a:endParaRPr sz="1533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Tributária:</a:t>
            </a:r>
            <a:endParaRPr sz="1533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5"/>
          <p:cNvSpPr txBox="1"/>
          <p:nvPr/>
        </p:nvSpPr>
        <p:spPr>
          <a:xfrm>
            <a:off x="3270333" y="2545600"/>
            <a:ext cx="26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Critério Material</a:t>
            </a:r>
            <a:endParaRPr sz="1533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5"/>
          <p:cNvSpPr txBox="1"/>
          <p:nvPr/>
        </p:nvSpPr>
        <p:spPr>
          <a:xfrm>
            <a:off x="5909733" y="2533667"/>
            <a:ext cx="26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Critério Temporal</a:t>
            </a:r>
            <a:endParaRPr sz="1533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5"/>
          <p:cNvSpPr txBox="1"/>
          <p:nvPr/>
        </p:nvSpPr>
        <p:spPr>
          <a:xfrm>
            <a:off x="8533117" y="2545600"/>
            <a:ext cx="269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Critério Espacial</a:t>
            </a:r>
            <a:endParaRPr sz="1533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5"/>
          <p:cNvSpPr txBox="1"/>
          <p:nvPr/>
        </p:nvSpPr>
        <p:spPr>
          <a:xfrm>
            <a:off x="3270433" y="3149267"/>
            <a:ext cx="2639400" cy="1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600" b="1" dirty="0">
                <a:solidFill>
                  <a:srgbClr val="D59A3B"/>
                </a:solidFill>
                <a:latin typeface="Poppins"/>
                <a:cs typeface="Poppins"/>
                <a:sym typeface="Poppins Medium"/>
              </a:rPr>
              <a:t>Realizar operações </a:t>
            </a:r>
            <a:br>
              <a:rPr lang="pt-BR" sz="1600" b="1" dirty="0">
                <a:solidFill>
                  <a:srgbClr val="D59A3B"/>
                </a:solidFill>
                <a:latin typeface="Poppins"/>
                <a:cs typeface="Poppins"/>
                <a:sym typeface="Poppins Medium"/>
              </a:rPr>
            </a:br>
            <a:r>
              <a:rPr lang="pt-BR" b="0" i="0" u="none" strike="noStrike" cap="none" dirty="0">
                <a:solidFill>
                  <a:srgbClr val="022C3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 bens materiais ou imateriais, inclusive direitos, ou com serviços.</a:t>
            </a:r>
            <a:endParaRPr sz="1200" b="0" i="0" u="none" strike="noStrike" cap="none" dirty="0">
              <a:solidFill>
                <a:srgbClr val="022C3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1" name="Google Shape;311;p5"/>
          <p:cNvSpPr txBox="1"/>
          <p:nvPr/>
        </p:nvSpPr>
        <p:spPr>
          <a:xfrm>
            <a:off x="5926117" y="3366300"/>
            <a:ext cx="2607000" cy="6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lang="pt-BR" sz="1600" b="1" dirty="0">
                <a:solidFill>
                  <a:srgbClr val="D59A3B"/>
                </a:solidFill>
                <a:latin typeface="Poppins"/>
                <a:cs typeface="Poppins"/>
                <a:sym typeface="Poppins"/>
              </a:rPr>
              <a:t>Caixa E Competência</a:t>
            </a:r>
            <a:br>
              <a:rPr lang="pt-BR" sz="1600" b="1" dirty="0">
                <a:solidFill>
                  <a:srgbClr val="D59A3B"/>
                </a:solidFill>
                <a:latin typeface="Poppins"/>
                <a:cs typeface="Poppins"/>
                <a:sym typeface="Poppins"/>
              </a:rPr>
            </a:br>
            <a:r>
              <a:rPr lang="pt-BR" sz="1467" dirty="0">
                <a:solidFill>
                  <a:srgbClr val="022C3E"/>
                </a:solidFill>
                <a:latin typeface="Poppins Medium"/>
                <a:cs typeface="Poppins Medium"/>
                <a:sym typeface="Poppins"/>
              </a:rPr>
              <a:t>(FORNECER OU PAGAR, </a:t>
            </a:r>
            <a:br>
              <a:rPr lang="pt-BR" sz="1467" dirty="0">
                <a:solidFill>
                  <a:srgbClr val="022C3E"/>
                </a:solidFill>
                <a:latin typeface="Poppins Medium"/>
                <a:cs typeface="Poppins Medium"/>
                <a:sym typeface="Poppins"/>
              </a:rPr>
            </a:br>
            <a:r>
              <a:rPr lang="pt-BR" sz="1467" dirty="0">
                <a:solidFill>
                  <a:srgbClr val="022C3E"/>
                </a:solidFill>
                <a:latin typeface="Poppins Medium"/>
                <a:cs typeface="Poppins Medium"/>
                <a:sym typeface="Poppins Medium"/>
              </a:rPr>
              <a:t>o que ocorrer primeiro)</a:t>
            </a:r>
            <a:endParaRPr sz="1467" dirty="0">
              <a:solidFill>
                <a:srgbClr val="022C3E"/>
              </a:solidFill>
              <a:latin typeface="Poppins Medium"/>
              <a:cs typeface="Poppins Medium"/>
              <a:sym typeface="Poppins"/>
            </a:endParaRPr>
          </a:p>
        </p:txBody>
      </p:sp>
      <p:sp>
        <p:nvSpPr>
          <p:cNvPr id="312" name="Google Shape;312;p5"/>
          <p:cNvSpPr txBox="1"/>
          <p:nvPr/>
        </p:nvSpPr>
        <p:spPr>
          <a:xfrm>
            <a:off x="8565517" y="3366300"/>
            <a:ext cx="2698800" cy="6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lang="pt-BR" sz="1467" b="0" i="0" u="none" strike="noStrike" cap="none" dirty="0">
                <a:solidFill>
                  <a:srgbClr val="022C3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Município de</a:t>
            </a:r>
            <a:endParaRPr sz="1467" b="0" i="0" u="none" strike="noStrike" cap="none" dirty="0">
              <a:solidFill>
                <a:srgbClr val="022C3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lang="pt-BR" sz="1600" b="1" u="sng" dirty="0">
                <a:solidFill>
                  <a:srgbClr val="D59A3B"/>
                </a:solidFill>
                <a:latin typeface="Poppins"/>
                <a:cs typeface="Poppins"/>
                <a:sym typeface="Poppins"/>
              </a:rPr>
              <a:t>DESTINO</a:t>
            </a:r>
            <a:endParaRPr sz="1600" b="1" u="sng" dirty="0">
              <a:solidFill>
                <a:srgbClr val="D59A3B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313" name="Google Shape;313;p5"/>
          <p:cNvSpPr txBox="1"/>
          <p:nvPr/>
        </p:nvSpPr>
        <p:spPr>
          <a:xfrm>
            <a:off x="3219633" y="4267917"/>
            <a:ext cx="130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Sujeito</a:t>
            </a:r>
            <a:b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Ativo</a:t>
            </a:r>
            <a:endParaRPr sz="1533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5"/>
          <p:cNvSpPr txBox="1"/>
          <p:nvPr/>
        </p:nvSpPr>
        <p:spPr>
          <a:xfrm>
            <a:off x="4521983" y="4267917"/>
            <a:ext cx="138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Sujeito</a:t>
            </a:r>
            <a:b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Passivo</a:t>
            </a:r>
            <a:endParaRPr sz="1533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5"/>
          <p:cNvSpPr txBox="1"/>
          <p:nvPr/>
        </p:nvSpPr>
        <p:spPr>
          <a:xfrm>
            <a:off x="6688229" y="4242600"/>
            <a:ext cx="104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Base de Cálculo</a:t>
            </a:r>
            <a:endParaRPr sz="1533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5"/>
          <p:cNvSpPr txBox="1"/>
          <p:nvPr/>
        </p:nvSpPr>
        <p:spPr>
          <a:xfrm>
            <a:off x="8533032" y="4242600"/>
            <a:ext cx="269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33"/>
              <a:buFont typeface="Arial"/>
              <a:buNone/>
            </a:pPr>
            <a:r>
              <a:rPr lang="pt-BR" sz="1533" b="1" i="0" u="none" strike="noStrike" cap="none">
                <a:solidFill>
                  <a:srgbClr val="022C3E"/>
                </a:solidFill>
                <a:latin typeface="Poppins"/>
                <a:ea typeface="Poppins"/>
                <a:cs typeface="Poppins"/>
                <a:sym typeface="Poppins"/>
              </a:rPr>
              <a:t>Alíquota</a:t>
            </a:r>
            <a:endParaRPr sz="1533" b="1" i="0" u="none" strike="noStrike" cap="none">
              <a:solidFill>
                <a:srgbClr val="022C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p5"/>
          <p:cNvSpPr txBox="1"/>
          <p:nvPr/>
        </p:nvSpPr>
        <p:spPr>
          <a:xfrm>
            <a:off x="3219633" y="4864233"/>
            <a:ext cx="1306600" cy="1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22C3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União, </a:t>
            </a:r>
            <a:endParaRPr sz="1200" b="0" i="0" u="none" strike="noStrike" cap="none">
              <a:solidFill>
                <a:srgbClr val="022C3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22C3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Estados e Municípios</a:t>
            </a:r>
            <a:endParaRPr sz="1200" b="0" i="0" u="none" strike="noStrike" cap="none">
              <a:solidFill>
                <a:srgbClr val="022C3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8" name="Google Shape;318;p5"/>
          <p:cNvSpPr txBox="1"/>
          <p:nvPr/>
        </p:nvSpPr>
        <p:spPr>
          <a:xfrm>
            <a:off x="5926117" y="4907869"/>
            <a:ext cx="2639400" cy="1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pt-BR" sz="1600" b="1" dirty="0">
                <a:solidFill>
                  <a:srgbClr val="D59A3B"/>
                </a:solidFill>
                <a:latin typeface="Poppins"/>
                <a:cs typeface="Poppins"/>
                <a:sym typeface="Poppins"/>
              </a:rPr>
              <a:t>Valor da Operação</a:t>
            </a:r>
            <a:r>
              <a:rPr lang="pt-BR" sz="1333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br>
              <a:rPr lang="pt-BR" sz="1333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333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  <a:t>com acréscimos </a:t>
            </a:r>
            <a:br>
              <a:rPr lang="pt-BR" sz="1333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333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  <a:t>(Multas, Juros e Encargos) </a:t>
            </a:r>
            <a:br>
              <a:rPr lang="pt-BR" sz="1333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1333" b="1" i="0" u="none" strike="noStrike" cap="none" dirty="0">
                <a:solidFill>
                  <a:srgbClr val="DBA958"/>
                </a:solidFill>
                <a:latin typeface="Poppins"/>
                <a:ea typeface="Poppins"/>
                <a:cs typeface="Poppins"/>
                <a:sym typeface="Poppins"/>
              </a:rPr>
              <a:t>ou Valor Econômico</a:t>
            </a:r>
            <a:endParaRPr sz="1333" b="1" i="0" u="none" strike="noStrike" cap="none" dirty="0">
              <a:solidFill>
                <a:srgbClr val="DBA9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" name="Google Shape;319;p5"/>
          <p:cNvSpPr txBox="1"/>
          <p:nvPr/>
        </p:nvSpPr>
        <p:spPr>
          <a:xfrm>
            <a:off x="4522067" y="4883517"/>
            <a:ext cx="1387800" cy="1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22C3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Fornecedor</a:t>
            </a:r>
            <a:endParaRPr sz="1200" b="0" i="0" u="none" strike="noStrike" cap="none">
              <a:solidFill>
                <a:srgbClr val="022C3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20" name="Google Shape;320;p5"/>
          <p:cNvSpPr txBox="1"/>
          <p:nvPr/>
        </p:nvSpPr>
        <p:spPr>
          <a:xfrm>
            <a:off x="8676517" y="4878410"/>
            <a:ext cx="2398600" cy="1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200" b="1" dirty="0">
                <a:solidFill>
                  <a:srgbClr val="D59A3B"/>
                </a:solidFill>
                <a:latin typeface="Poppins"/>
                <a:cs typeface="Poppins"/>
                <a:sym typeface="Poppins"/>
              </a:rPr>
              <a:t>26,5%</a:t>
            </a:r>
            <a:endParaRPr sz="3200" b="1" dirty="0">
              <a:solidFill>
                <a:srgbClr val="D59A3B"/>
              </a:solidFill>
              <a:latin typeface="Poppins"/>
              <a:cs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Por fora e sem tributo sobre tributo</a:t>
            </a:r>
            <a:endParaRPr sz="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"/>
          <p:cNvSpPr txBox="1"/>
          <p:nvPr/>
        </p:nvSpPr>
        <p:spPr>
          <a:xfrm>
            <a:off x="793335" y="1305655"/>
            <a:ext cx="192699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b="1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Referência</a:t>
            </a:r>
            <a:endParaRPr sz="1200" b="0" i="0" u="none" strike="noStrike" cap="non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27" name="Google Shape;32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45350" y="-1085850"/>
            <a:ext cx="1905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7"/>
          <p:cNvSpPr/>
          <p:nvPr/>
        </p:nvSpPr>
        <p:spPr>
          <a:xfrm flipH="1">
            <a:off x="891529" y="1751303"/>
            <a:ext cx="181994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474747"/>
                </a:solidFill>
                <a:latin typeface="Poppins"/>
                <a:ea typeface="Poppins"/>
                <a:cs typeface="Poppins"/>
                <a:sym typeface="Poppins"/>
              </a:rPr>
              <a:t>26,5%</a:t>
            </a:r>
            <a:endParaRPr sz="1800" b="0" i="0" u="none" strike="noStrike" cap="none">
              <a:solidFill>
                <a:srgbClr val="4747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7"/>
          <p:cNvSpPr txBox="1"/>
          <p:nvPr/>
        </p:nvSpPr>
        <p:spPr>
          <a:xfrm>
            <a:off x="759500" y="435124"/>
            <a:ext cx="10537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Alíquotas por Fora</a:t>
            </a:r>
            <a:endParaRPr sz="1400" b="0" i="0" u="none" strike="noStrike" cap="non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3" name="Google Shape;333;p7"/>
          <p:cNvSpPr/>
          <p:nvPr/>
        </p:nvSpPr>
        <p:spPr>
          <a:xfrm flipH="1">
            <a:off x="3155227" y="1751152"/>
            <a:ext cx="181994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474747"/>
                </a:solidFill>
                <a:latin typeface="Poppins"/>
                <a:ea typeface="Poppins"/>
                <a:cs typeface="Poppins"/>
                <a:sym typeface="Poppins"/>
              </a:rPr>
              <a:t>18,55%</a:t>
            </a:r>
            <a:endParaRPr sz="1800" b="0" i="0" u="none" strike="noStrike" cap="none">
              <a:solidFill>
                <a:srgbClr val="4747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7"/>
          <p:cNvSpPr txBox="1"/>
          <p:nvPr/>
        </p:nvSpPr>
        <p:spPr>
          <a:xfrm>
            <a:off x="7560534" y="1305642"/>
            <a:ext cx="21505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Reduzida 60%</a:t>
            </a:r>
            <a:endParaRPr sz="1100" b="0" i="0" u="none" strike="noStrike" cap="non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5" name="Google Shape;335;p7"/>
          <p:cNvSpPr/>
          <p:nvPr/>
        </p:nvSpPr>
        <p:spPr>
          <a:xfrm>
            <a:off x="2794794" y="1865079"/>
            <a:ext cx="287819" cy="338514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7"/>
          <p:cNvSpPr/>
          <p:nvPr/>
        </p:nvSpPr>
        <p:spPr>
          <a:xfrm flipH="1">
            <a:off x="7682623" y="1751152"/>
            <a:ext cx="181994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474747"/>
                </a:solidFill>
                <a:latin typeface="Poppins"/>
                <a:ea typeface="Poppins"/>
                <a:cs typeface="Poppins"/>
                <a:sym typeface="Poppins"/>
              </a:rPr>
              <a:t>10,6%</a:t>
            </a:r>
            <a:endParaRPr sz="1800" b="0" i="0" u="none" strike="noStrike" cap="none" dirty="0">
              <a:solidFill>
                <a:srgbClr val="4747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7"/>
          <p:cNvSpPr txBox="1"/>
          <p:nvPr/>
        </p:nvSpPr>
        <p:spPr>
          <a:xfrm>
            <a:off x="3090979" y="1305655"/>
            <a:ext cx="2535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800" b="1" i="0" u="none" strike="noStrike" cap="none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Reduzida 30%</a:t>
            </a:r>
            <a:endParaRPr sz="1100" b="0" i="0" u="none" strike="noStrike" cap="non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7319375" y="1865079"/>
            <a:ext cx="287819" cy="338514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"/>
          <p:cNvSpPr txBox="1"/>
          <p:nvPr/>
        </p:nvSpPr>
        <p:spPr>
          <a:xfrm>
            <a:off x="1437662" y="3298069"/>
            <a:ext cx="9021770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pt-BR" sz="2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 alíquotas distintas para IBS + CBS = IVA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IBS = </a:t>
            </a:r>
            <a:r>
              <a:rPr lang="pt-BR" sz="2400" b="1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pt-BR" sz="2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x (5.569 municípios + 27 Unidades Federativas)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+ CBS com 1 alíquota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1C3A4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5400" b="1" i="0" u="none" strike="noStrike" cap="none" dirty="0">
                <a:solidFill>
                  <a:srgbClr val="D59A3B"/>
                </a:solidFill>
                <a:latin typeface="Poppins"/>
                <a:ea typeface="Poppins"/>
                <a:cs typeface="Poppins"/>
                <a:sym typeface="Poppins"/>
              </a:rPr>
              <a:t>22.277</a:t>
            </a:r>
            <a:br>
              <a:rPr lang="pt-BR" sz="5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pt-BR" sz="24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alíquotas possíveis</a:t>
            </a:r>
            <a:endParaRPr sz="1400" b="0" i="0" u="none" strike="noStrike" cap="non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829340" y="3226791"/>
            <a:ext cx="10764575" cy="2947181"/>
          </a:xfrm>
          <a:prstGeom prst="rect">
            <a:avLst/>
          </a:prstGeom>
          <a:noFill/>
          <a:ln w="25400" cap="flat" cmpd="sng">
            <a:solidFill>
              <a:srgbClr val="DBA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34;p7">
            <a:extLst>
              <a:ext uri="{FF2B5EF4-FFF2-40B4-BE49-F238E27FC236}">
                <a16:creationId xmlns:a16="http://schemas.microsoft.com/office/drawing/2014/main" id="{1270E3B4-579A-988C-9D5C-95DA9DE86F54}"/>
              </a:ext>
            </a:extLst>
          </p:cNvPr>
          <p:cNvSpPr txBox="1"/>
          <p:nvPr/>
        </p:nvSpPr>
        <p:spPr>
          <a:xfrm>
            <a:off x="9872619" y="1311730"/>
            <a:ext cx="21505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Reduzida 100%</a:t>
            </a:r>
            <a:endParaRPr sz="1100" b="0" i="0" u="none" strike="noStrike" cap="non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" name="Google Shape;336;p7">
            <a:extLst>
              <a:ext uri="{FF2B5EF4-FFF2-40B4-BE49-F238E27FC236}">
                <a16:creationId xmlns:a16="http://schemas.microsoft.com/office/drawing/2014/main" id="{58F36682-2D8E-F41D-36B2-D552B87C7B70}"/>
              </a:ext>
            </a:extLst>
          </p:cNvPr>
          <p:cNvSpPr/>
          <p:nvPr/>
        </p:nvSpPr>
        <p:spPr>
          <a:xfrm flipH="1">
            <a:off x="9946320" y="1757240"/>
            <a:ext cx="181994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474747"/>
                </a:solidFill>
                <a:latin typeface="Poppins"/>
                <a:ea typeface="Poppins"/>
                <a:cs typeface="Poppins"/>
                <a:sym typeface="Poppins"/>
              </a:rPr>
              <a:t>Zero</a:t>
            </a:r>
            <a:endParaRPr sz="1800" b="0" i="0" u="none" strike="noStrike" cap="none" dirty="0">
              <a:solidFill>
                <a:srgbClr val="4747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Google Shape;338;p7">
            <a:extLst>
              <a:ext uri="{FF2B5EF4-FFF2-40B4-BE49-F238E27FC236}">
                <a16:creationId xmlns:a16="http://schemas.microsoft.com/office/drawing/2014/main" id="{EF1947C5-2CBD-57B9-2F0E-F77D1B129424}"/>
              </a:ext>
            </a:extLst>
          </p:cNvPr>
          <p:cNvSpPr/>
          <p:nvPr/>
        </p:nvSpPr>
        <p:spPr>
          <a:xfrm>
            <a:off x="9575477" y="1871167"/>
            <a:ext cx="287819" cy="338514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34;p7">
            <a:extLst>
              <a:ext uri="{FF2B5EF4-FFF2-40B4-BE49-F238E27FC236}">
                <a16:creationId xmlns:a16="http://schemas.microsoft.com/office/drawing/2014/main" id="{F56C875A-B4C0-FF00-9440-4214135EFC63}"/>
              </a:ext>
            </a:extLst>
          </p:cNvPr>
          <p:cNvSpPr txBox="1"/>
          <p:nvPr/>
        </p:nvSpPr>
        <p:spPr>
          <a:xfrm>
            <a:off x="5375603" y="1305642"/>
            <a:ext cx="21505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1C3A4E"/>
                </a:solidFill>
                <a:latin typeface="Poppins"/>
                <a:ea typeface="Poppins"/>
                <a:cs typeface="Poppins"/>
                <a:sym typeface="Poppins"/>
              </a:rPr>
              <a:t>Reduzida 40%</a:t>
            </a:r>
            <a:endParaRPr sz="1100" b="0" i="0" u="none" strike="noStrike" cap="none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Google Shape;336;p7">
            <a:extLst>
              <a:ext uri="{FF2B5EF4-FFF2-40B4-BE49-F238E27FC236}">
                <a16:creationId xmlns:a16="http://schemas.microsoft.com/office/drawing/2014/main" id="{298579E8-CE4D-37F5-EEE1-E0BA8DDDECB5}"/>
              </a:ext>
            </a:extLst>
          </p:cNvPr>
          <p:cNvSpPr/>
          <p:nvPr/>
        </p:nvSpPr>
        <p:spPr>
          <a:xfrm flipH="1">
            <a:off x="5418925" y="1751152"/>
            <a:ext cx="1819943" cy="509665"/>
          </a:xfrm>
          <a:prstGeom prst="roundRect">
            <a:avLst>
              <a:gd name="adj" fmla="val 3978"/>
            </a:avLst>
          </a:prstGeom>
          <a:solidFill>
            <a:srgbClr val="FFFFFF"/>
          </a:solidFill>
          <a:ln w="127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  <a:effectLst>
            <a:outerShdw blurRad="45539" dist="38100" dir="5400000" algn="t" rotWithShape="0">
              <a:srgbClr val="000000">
                <a:alpha val="12156"/>
              </a:srgbClr>
            </a:outerShdw>
          </a:effectLst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474747"/>
                </a:solidFill>
                <a:latin typeface="Poppins"/>
                <a:ea typeface="Poppins"/>
                <a:cs typeface="Poppins"/>
                <a:sym typeface="Poppins"/>
              </a:rPr>
              <a:t>15,9%</a:t>
            </a:r>
            <a:endParaRPr sz="1800" b="0" i="0" u="none" strike="noStrike" cap="none" dirty="0">
              <a:solidFill>
                <a:srgbClr val="4747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338;p7">
            <a:extLst>
              <a:ext uri="{FF2B5EF4-FFF2-40B4-BE49-F238E27FC236}">
                <a16:creationId xmlns:a16="http://schemas.microsoft.com/office/drawing/2014/main" id="{ADC13395-A707-AE54-3D64-143BE50BF165}"/>
              </a:ext>
            </a:extLst>
          </p:cNvPr>
          <p:cNvSpPr/>
          <p:nvPr/>
        </p:nvSpPr>
        <p:spPr>
          <a:xfrm>
            <a:off x="5059801" y="1865079"/>
            <a:ext cx="287819" cy="338514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7474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1f3e3fb95b0_0_415" descr="Água com montanhas ao fund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98" b="3007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67" name="Google Shape;367;g1f3e3fb95b0_0_415"/>
          <p:cNvSpPr/>
          <p:nvPr/>
        </p:nvSpPr>
        <p:spPr>
          <a:xfrm>
            <a:off x="6012636" y="981857"/>
            <a:ext cx="507900" cy="1104000"/>
          </a:xfrm>
          <a:prstGeom prst="chevron">
            <a:avLst>
              <a:gd name="adj" fmla="val 71291"/>
            </a:avLst>
          </a:prstGeom>
          <a:solidFill>
            <a:srgbClr val="DBA958"/>
          </a:solidFill>
          <a:ln w="9525" cap="flat" cmpd="sng">
            <a:solidFill>
              <a:srgbClr val="D8A14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1f3e3fb95b0_0_415"/>
          <p:cNvSpPr txBox="1"/>
          <p:nvPr/>
        </p:nvSpPr>
        <p:spPr>
          <a:xfrm>
            <a:off x="6689013" y="1241453"/>
            <a:ext cx="4198500" cy="585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CARGA TRIBUTÁRIA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f3e3fb95b0_0_415"/>
          <p:cNvSpPr/>
          <p:nvPr/>
        </p:nvSpPr>
        <p:spPr>
          <a:xfrm>
            <a:off x="6012636" y="2505855"/>
            <a:ext cx="507900" cy="4052400"/>
          </a:xfrm>
          <a:prstGeom prst="chevron">
            <a:avLst>
              <a:gd name="adj" fmla="val 71291"/>
            </a:avLst>
          </a:prstGeom>
          <a:solidFill>
            <a:srgbClr val="DBA958"/>
          </a:solidFill>
          <a:ln w="9525" cap="flat" cmpd="sng">
            <a:solidFill>
              <a:srgbClr val="D8A14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1f3e3fb95b0_0_415"/>
          <p:cNvSpPr txBox="1"/>
          <p:nvPr/>
        </p:nvSpPr>
        <p:spPr>
          <a:xfrm>
            <a:off x="6733985" y="2570234"/>
            <a:ext cx="5210100" cy="40323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Necessidade de Caixa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Preços de Compra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Preços de Venda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Margem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Momento ideal para Investir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Novos modelos comerciais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Melhorias operacionais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Renegociações de Contratos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Perfil Tributário de Fornecedores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Produtos e Serviços +Afetados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Fim de intermediários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AutoNum type="arabicPeriod"/>
            </a:pPr>
            <a:r>
              <a:rPr lang="pt-BR" sz="2133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Mudanças nos </a:t>
            </a:r>
            <a:r>
              <a:rPr lang="pt-BR" sz="2133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ERPs</a:t>
            </a:r>
            <a:endParaRPr sz="2133" b="1" i="0" u="none" strike="noStrike" cap="non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1" name="Google Shape;371;g1f3e3fb95b0_0_4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775" y="5837493"/>
            <a:ext cx="1346256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NK_Thene">
  <a:themeElements>
    <a:clrScheme name="Personalizada 1">
      <a:dk1>
        <a:srgbClr val="474747"/>
      </a:dk1>
      <a:lt1>
        <a:srgbClr val="FFFFFF"/>
      </a:lt1>
      <a:dk2>
        <a:srgbClr val="5A6E8C"/>
      </a:dk2>
      <a:lt2>
        <a:srgbClr val="DADADA"/>
      </a:lt2>
      <a:accent1>
        <a:srgbClr val="00334C"/>
      </a:accent1>
      <a:accent2>
        <a:srgbClr val="282044"/>
      </a:accent2>
      <a:accent3>
        <a:srgbClr val="00334C"/>
      </a:accent3>
      <a:accent4>
        <a:srgbClr val="00334C"/>
      </a:accent4>
      <a:accent5>
        <a:srgbClr val="00334C"/>
      </a:accent5>
      <a:accent6>
        <a:srgbClr val="E2B774"/>
      </a:accent6>
      <a:hlink>
        <a:srgbClr val="98A7BD"/>
      </a:hlink>
      <a:folHlink>
        <a:srgbClr val="4352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da 1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Brilh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8507</TotalTime>
  <Words>1114</Words>
  <Application>Microsoft Office PowerPoint</Application>
  <PresentationFormat>Widescreen</PresentationFormat>
  <Paragraphs>231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28</vt:i4>
      </vt:variant>
    </vt:vector>
  </HeadingPairs>
  <TitlesOfParts>
    <vt:vector size="42" baseType="lpstr">
      <vt:lpstr>Poppins</vt:lpstr>
      <vt:lpstr>Poppins ExtraBold</vt:lpstr>
      <vt:lpstr>Arial</vt:lpstr>
      <vt:lpstr>Poppins Medium</vt:lpstr>
      <vt:lpstr>Calibri</vt:lpstr>
      <vt:lpstr>Poppins SemiBold</vt:lpstr>
      <vt:lpstr>Wingdings</vt:lpstr>
      <vt:lpstr>Calibri Light</vt:lpstr>
      <vt:lpstr>Nunito Sans ExtraBold</vt:lpstr>
      <vt:lpstr>Inter</vt:lpstr>
      <vt:lpstr>Helvetica Neue</vt:lpstr>
      <vt:lpstr>BANK_Thene</vt:lpstr>
      <vt:lpstr>Tema do Office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ROIT</dc:creator>
  <cp:lastModifiedBy>Lucas Ribeiro</cp:lastModifiedBy>
  <cp:revision>41</cp:revision>
  <dcterms:created xsi:type="dcterms:W3CDTF">2018-07-21T01:14:24Z</dcterms:created>
  <dcterms:modified xsi:type="dcterms:W3CDTF">2024-08-07T01:15:44Z</dcterms:modified>
</cp:coreProperties>
</file>